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58" r:id="rId5"/>
    <p:sldId id="257" r:id="rId6"/>
    <p:sldId id="261" r:id="rId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FC8A8E-DE9A-428A-A0E4-386DA79B4955}"/>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95B630DE-0209-4E99-A406-9DC3C6FC3F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8E41A0C-0032-4FD0-958B-9DC24F461D38}"/>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5" name="Segnaposto piè di pagina 4">
            <a:extLst>
              <a:ext uri="{FF2B5EF4-FFF2-40B4-BE49-F238E27FC236}">
                <a16:creationId xmlns:a16="http://schemas.microsoft.com/office/drawing/2014/main" id="{DE07148B-1D22-4993-8145-25FA802D4B3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7F2EB05-856F-4B98-8E91-BEA97FB328B6}"/>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2741656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92A451-D7F4-4FE7-9F23-2F2885490AB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2D01C97-6FC7-4BE8-8CCB-69A9E5B9083D}"/>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9226665-C356-4889-BF6A-0A25B6EE9340}"/>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5" name="Segnaposto piè di pagina 4">
            <a:extLst>
              <a:ext uri="{FF2B5EF4-FFF2-40B4-BE49-F238E27FC236}">
                <a16:creationId xmlns:a16="http://schemas.microsoft.com/office/drawing/2014/main" id="{DE2D0691-A944-4D04-9105-4C1649257AB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0BE46F0-0A85-464F-9BF0-C622F9D9B880}"/>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3821233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EA1ED2-BA69-4CD5-999D-DB74940A8BEE}"/>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ED27851-C00C-498B-93D4-0731864CCB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38B617F-5D24-4833-A656-053109A9267E}"/>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5" name="Segnaposto piè di pagina 4">
            <a:extLst>
              <a:ext uri="{FF2B5EF4-FFF2-40B4-BE49-F238E27FC236}">
                <a16:creationId xmlns:a16="http://schemas.microsoft.com/office/drawing/2014/main" id="{DBDBC053-BBD2-4DD5-85DC-098E944C67D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BA341DA-45C2-46D8-8B6E-94CDDFBC02A9}"/>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28378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8A8036-19A3-475E-A280-89525836443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1B2D164-B81F-4EFA-A221-897479E97724}"/>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418210AF-DC66-4BAF-BDA2-E65CB0B9949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4E8AEDC-060E-4A72-BC45-05F8C0435ED7}"/>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6" name="Segnaposto piè di pagina 5">
            <a:extLst>
              <a:ext uri="{FF2B5EF4-FFF2-40B4-BE49-F238E27FC236}">
                <a16:creationId xmlns:a16="http://schemas.microsoft.com/office/drawing/2014/main" id="{CFD779EC-F321-4551-8707-9DDB61C9878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05284DD-55C0-4BC3-A4E0-9ECF287D17C2}"/>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4195062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93E039-D779-4020-B278-B68322E1FDBB}"/>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F7257CE-1B61-44CD-95F5-FE7B53BC46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EB95DD59-D219-4E94-BF5D-5397FB4AEB5F}"/>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2A0F7BF-1464-4266-ABF5-DC4DBA11A0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AD24B0AA-50FB-495D-92AF-E847A2EA5DA5}"/>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705BE169-D563-4B88-9AEA-5A00D0C1E23B}"/>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8" name="Segnaposto piè di pagina 7">
            <a:extLst>
              <a:ext uri="{FF2B5EF4-FFF2-40B4-BE49-F238E27FC236}">
                <a16:creationId xmlns:a16="http://schemas.microsoft.com/office/drawing/2014/main" id="{4A1533D5-7476-443E-AC7E-66F85FC6C2C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3CEF8DC6-2322-42AC-AC52-B0EEE2A3484A}"/>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1913134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8C5529-55DF-420F-A1B3-2BBC34247C2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91629D36-9B78-456C-9656-76183FDEA6FC}"/>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4" name="Segnaposto piè di pagina 3">
            <a:extLst>
              <a:ext uri="{FF2B5EF4-FFF2-40B4-BE49-F238E27FC236}">
                <a16:creationId xmlns:a16="http://schemas.microsoft.com/office/drawing/2014/main" id="{0B7E20DB-5456-43B3-9B24-8978D99C9AB5}"/>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F9E12F4-30A4-40AD-B8A1-8140EBAF3F9F}"/>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3533157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26461797-7777-49BF-A8E2-4D13C992C5F7}"/>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3" name="Segnaposto piè di pagina 2">
            <a:extLst>
              <a:ext uri="{FF2B5EF4-FFF2-40B4-BE49-F238E27FC236}">
                <a16:creationId xmlns:a16="http://schemas.microsoft.com/office/drawing/2014/main" id="{62FE0F2D-BA91-4FE1-AC6B-3330D431E3BC}"/>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A727F9A-4569-4B1D-B703-269B2E9BF6FB}"/>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3992614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31B692-75C7-42FB-A658-1E8202B54E7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CEA2A83-3547-4EA0-90FD-34A2B28D09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06FC4F0-FB97-40E7-A6AD-77BA5BB0E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C6C4028-250F-4C41-93FF-D5A280929914}"/>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6" name="Segnaposto piè di pagina 5">
            <a:extLst>
              <a:ext uri="{FF2B5EF4-FFF2-40B4-BE49-F238E27FC236}">
                <a16:creationId xmlns:a16="http://schemas.microsoft.com/office/drawing/2014/main" id="{5F265EC5-75BF-49B6-B461-2AC6A354842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BC94F5E-9CE8-49E8-9A1F-A7A8050B1633}"/>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3157493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586522-C23A-4BCF-8B48-1937B3B69F9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06B8E8F-534F-4D39-883C-E4BFCBE919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164BF8D2-5710-412C-BB3F-DCA7888CB5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21918AA-7B46-4B9F-8286-78A32EDD0202}"/>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6" name="Segnaposto piè di pagina 5">
            <a:extLst>
              <a:ext uri="{FF2B5EF4-FFF2-40B4-BE49-F238E27FC236}">
                <a16:creationId xmlns:a16="http://schemas.microsoft.com/office/drawing/2014/main" id="{F91F1E1E-20C0-4D6F-A5F9-697D8F942EBF}"/>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544CC40-DB40-40E9-BD23-F9438CB06F45}"/>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4111883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575599-8407-42E8-A0FC-E350D78A30BC}"/>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21E68F-234F-45C4-BB44-0AA887C41E6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B854B90-A164-49E5-8D08-C006FFE184DA}"/>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5" name="Segnaposto piè di pagina 4">
            <a:extLst>
              <a:ext uri="{FF2B5EF4-FFF2-40B4-BE49-F238E27FC236}">
                <a16:creationId xmlns:a16="http://schemas.microsoft.com/office/drawing/2014/main" id="{D8EB034F-0B5E-4A73-8FD7-15866CC96E4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0B0D8BD-1FC4-4597-878A-E89C9982B7BD}"/>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3127770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A8F10CA-5539-4FA4-929D-711CA4D302F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531DB1A-A35F-4882-9416-1EEBC5413CA0}"/>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EE960AD-F227-4847-9839-AA0790540DA3}"/>
              </a:ext>
            </a:extLst>
          </p:cNvPr>
          <p:cNvSpPr>
            <a:spLocks noGrp="1"/>
          </p:cNvSpPr>
          <p:nvPr>
            <p:ph type="dt" sz="half" idx="10"/>
          </p:nvPr>
        </p:nvSpPr>
        <p:spPr/>
        <p:txBody>
          <a:bodyPr/>
          <a:lstStyle/>
          <a:p>
            <a:fld id="{152C0E8D-22F6-4459-B2F5-495CA507850F}" type="datetimeFigureOut">
              <a:rPr lang="it-IT" smtClean="0"/>
              <a:t>22/11/2021</a:t>
            </a:fld>
            <a:endParaRPr lang="it-IT"/>
          </a:p>
        </p:txBody>
      </p:sp>
      <p:sp>
        <p:nvSpPr>
          <p:cNvPr id="5" name="Segnaposto piè di pagina 4">
            <a:extLst>
              <a:ext uri="{FF2B5EF4-FFF2-40B4-BE49-F238E27FC236}">
                <a16:creationId xmlns:a16="http://schemas.microsoft.com/office/drawing/2014/main" id="{FEDB2CAC-C306-4E6D-BA98-7C4F5AFE7DD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917A77E-8713-4B7C-A357-B2C5269C050D}"/>
              </a:ext>
            </a:extLst>
          </p:cNvPr>
          <p:cNvSpPr>
            <a:spLocks noGrp="1"/>
          </p:cNvSpPr>
          <p:nvPr>
            <p:ph type="sldNum" sz="quarter" idx="12"/>
          </p:nvPr>
        </p:nvSpPr>
        <p:spPr/>
        <p:txBody>
          <a:bodyPr/>
          <a:lstStyle/>
          <a:p>
            <a:fld id="{B5F12B13-6AFD-4999-B15F-C6502F1971FF}" type="slidenum">
              <a:rPr lang="it-IT" smtClean="0"/>
              <a:t>‹N›</a:t>
            </a:fld>
            <a:endParaRPr lang="it-IT"/>
          </a:p>
        </p:txBody>
      </p:sp>
    </p:spTree>
    <p:extLst>
      <p:ext uri="{BB962C8B-B14F-4D97-AF65-F5344CB8AC3E}">
        <p14:creationId xmlns:p14="http://schemas.microsoft.com/office/powerpoint/2010/main" val="1812843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D1586A2-838A-4CDC-9A23-F1734326C8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15BB64C-F659-464D-95EF-CC151BCF9E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52E5189-1A4F-411B-8EA4-BEB441EF92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2C0E8D-22F6-4459-B2F5-495CA507850F}" type="datetimeFigureOut">
              <a:rPr lang="it-IT" smtClean="0"/>
              <a:t>22/11/2021</a:t>
            </a:fld>
            <a:endParaRPr lang="it-IT"/>
          </a:p>
        </p:txBody>
      </p:sp>
      <p:sp>
        <p:nvSpPr>
          <p:cNvPr id="5" name="Segnaposto piè di pagina 4">
            <a:extLst>
              <a:ext uri="{FF2B5EF4-FFF2-40B4-BE49-F238E27FC236}">
                <a16:creationId xmlns:a16="http://schemas.microsoft.com/office/drawing/2014/main" id="{E3D05799-CF86-4CD8-8AA3-16C35346A6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6FC48E8E-4EF6-4029-ABFE-F1B3F0C916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F12B13-6AFD-4999-B15F-C6502F1971FF}" type="slidenum">
              <a:rPr lang="it-IT" smtClean="0"/>
              <a:t>‹N›</a:t>
            </a:fld>
            <a:endParaRPr lang="it-IT"/>
          </a:p>
        </p:txBody>
      </p:sp>
    </p:spTree>
    <p:extLst>
      <p:ext uri="{BB962C8B-B14F-4D97-AF65-F5344CB8AC3E}">
        <p14:creationId xmlns:p14="http://schemas.microsoft.com/office/powerpoint/2010/main" val="54898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273D5A-0FC8-4B5E-BA16-3A623ABB426A}"/>
              </a:ext>
            </a:extLst>
          </p:cNvPr>
          <p:cNvSpPr>
            <a:spLocks noGrp="1"/>
          </p:cNvSpPr>
          <p:nvPr>
            <p:ph type="ctrTitle"/>
          </p:nvPr>
        </p:nvSpPr>
        <p:spPr>
          <a:xfrm>
            <a:off x="301841" y="580825"/>
            <a:ext cx="11319029" cy="2387600"/>
          </a:xfrm>
        </p:spPr>
        <p:txBody>
          <a:bodyPr>
            <a:normAutofit/>
          </a:bodyPr>
          <a:lstStyle/>
          <a:p>
            <a:r>
              <a:rPr lang="it-IT" sz="4400" i="1" dirty="0" err="1">
                <a:latin typeface="Garamond" panose="02020404030301010803" pitchFamily="18" charset="0"/>
              </a:rPr>
              <a:t>Dolor</a:t>
            </a:r>
            <a:r>
              <a:rPr lang="it-IT" sz="4400" dirty="0">
                <a:latin typeface="Garamond" panose="02020404030301010803" pitchFamily="18" charset="0"/>
              </a:rPr>
              <a:t> e dinamicità degli affetti nell’</a:t>
            </a:r>
            <a:r>
              <a:rPr lang="it-IT" sz="4400" i="1" dirty="0">
                <a:latin typeface="Garamond" panose="02020404030301010803" pitchFamily="18" charset="0"/>
              </a:rPr>
              <a:t>Etica</a:t>
            </a:r>
            <a:r>
              <a:rPr lang="it-IT" sz="4400" dirty="0">
                <a:latin typeface="Garamond" panose="02020404030301010803" pitchFamily="18" charset="0"/>
              </a:rPr>
              <a:t> di Spinoza</a:t>
            </a:r>
          </a:p>
        </p:txBody>
      </p:sp>
      <p:sp>
        <p:nvSpPr>
          <p:cNvPr id="3" name="Sottotitolo 2">
            <a:extLst>
              <a:ext uri="{FF2B5EF4-FFF2-40B4-BE49-F238E27FC236}">
                <a16:creationId xmlns:a16="http://schemas.microsoft.com/office/drawing/2014/main" id="{F59706A4-C60C-4ABD-8E9E-B0CBF8B39EC0}"/>
              </a:ext>
            </a:extLst>
          </p:cNvPr>
          <p:cNvSpPr>
            <a:spLocks noGrp="1"/>
          </p:cNvSpPr>
          <p:nvPr>
            <p:ph type="subTitle" idx="1"/>
          </p:nvPr>
        </p:nvSpPr>
        <p:spPr/>
        <p:txBody>
          <a:bodyPr/>
          <a:lstStyle/>
          <a:p>
            <a:pPr algn="ctr">
              <a:lnSpc>
                <a:spcPct val="107000"/>
              </a:lnSpc>
              <a:spcAft>
                <a:spcPts val="800"/>
              </a:spcAft>
            </a:pPr>
            <a:r>
              <a:rPr lang="it-IT" sz="2400" dirty="0">
                <a:effectLst/>
                <a:latin typeface="Garamond" panose="02020404030301010803" pitchFamily="18" charset="0"/>
                <a:ea typeface="Calibri" panose="020F0502020204030204" pitchFamily="34" charset="0"/>
                <a:cs typeface="Times New Roman" panose="02020603050405020304" pitchFamily="18" charset="0"/>
              </a:rPr>
              <a:t>V seminario annuale del Centro Studi Giorgio Colli</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sz="2400" dirty="0">
                <a:effectLst/>
                <a:latin typeface="Garamond" panose="02020404030301010803" pitchFamily="18" charset="0"/>
                <a:ea typeface="Calibri" panose="020F0502020204030204" pitchFamily="34" charset="0"/>
                <a:cs typeface="Times New Roman" panose="02020603050405020304" pitchFamily="18" charset="0"/>
              </a:rPr>
              <a:t>Torino 25-26 novembre 2021</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latin typeface="Garamond" panose="02020404030301010803" pitchFamily="18" charset="0"/>
            </a:endParaRPr>
          </a:p>
        </p:txBody>
      </p:sp>
    </p:spTree>
    <p:extLst>
      <p:ext uri="{BB962C8B-B14F-4D97-AF65-F5344CB8AC3E}">
        <p14:creationId xmlns:p14="http://schemas.microsoft.com/office/powerpoint/2010/main" val="2825408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1EC66BD-9FD8-4E3F-878D-D2872C0DBCFB}"/>
              </a:ext>
            </a:extLst>
          </p:cNvPr>
          <p:cNvSpPr>
            <a:spLocks noGrp="1"/>
          </p:cNvSpPr>
          <p:nvPr>
            <p:ph idx="1"/>
          </p:nvPr>
        </p:nvSpPr>
        <p:spPr>
          <a:xfrm>
            <a:off x="159798" y="292963"/>
            <a:ext cx="11887200" cy="6489578"/>
          </a:xfrm>
        </p:spPr>
        <p:txBody>
          <a:bodyPr/>
          <a:lstStyle/>
          <a:p>
            <a:pPr marL="0" indent="0" algn="just">
              <a:buNone/>
            </a:pPr>
            <a:r>
              <a:rPr lang="it-IT" sz="1800" dirty="0">
                <a:effectLst/>
                <a:latin typeface="Garamond" panose="02020404030301010803" pitchFamily="18" charset="0"/>
                <a:ea typeface="Calibri" panose="020F0502020204030204" pitchFamily="34" charset="0"/>
                <a:cs typeface="Times New Roman" panose="02020603050405020304" pitchFamily="18" charset="0"/>
              </a:rPr>
              <a:t>	«Il v. 2</a:t>
            </a:r>
            <a:r>
              <a:rPr lang="it-IT" sz="1800" baseline="30000" dirty="0">
                <a:effectLst/>
                <a:latin typeface="Garamond" panose="02020404030301010803" pitchFamily="18" charset="0"/>
                <a:ea typeface="Calibri" panose="020F0502020204030204" pitchFamily="34" charset="0"/>
                <a:cs typeface="Times New Roman" panose="02020603050405020304" pitchFamily="18" charset="0"/>
              </a:rPr>
              <a:t>*</a:t>
            </a:r>
            <a:r>
              <a:rPr lang="it-IT" sz="1800" dirty="0">
                <a:effectLst/>
                <a:latin typeface="Garamond" panose="02020404030301010803" pitchFamily="18" charset="0"/>
                <a:ea typeface="Calibri" panose="020F0502020204030204" pitchFamily="34" charset="0"/>
                <a:cs typeface="Times New Roman" panose="02020603050405020304" pitchFamily="18" charset="0"/>
              </a:rPr>
              <a:t> afferma così che il potere conoscitivo è insito agli elementi, cioè ai costituenti ultimi ed essenziali della realtà, 	forma anzi la loro determinazione comune, la loro più nascosta natura. Di conseguenza, la fonte ed il principio 	gnoseologici sono la fonte ed il principio metafisico. La natura della </a:t>
            </a:r>
            <a:r>
              <a:rPr lang="it-IT" sz="1800" i="1" dirty="0" err="1">
                <a:effectLst/>
                <a:latin typeface="Garamond" panose="02020404030301010803" pitchFamily="18" charset="0"/>
                <a:ea typeface="Calibri" panose="020F0502020204030204" pitchFamily="34" charset="0"/>
                <a:cs typeface="Times New Roman" panose="02020603050405020304" pitchFamily="18" charset="0"/>
              </a:rPr>
              <a:t>phronesis</a:t>
            </a:r>
            <a:r>
              <a:rPr lang="it-IT" sz="1800" dirty="0">
                <a:effectLst/>
                <a:latin typeface="Garamond" panose="02020404030301010803" pitchFamily="18" charset="0"/>
                <a:ea typeface="Calibri" panose="020F0502020204030204" pitchFamily="34" charset="0"/>
                <a:cs typeface="Times New Roman" panose="02020603050405020304" pitchFamily="18" charset="0"/>
              </a:rPr>
              <a:t>, in quanto costituisce la qualità 	universale del reale, 	comune a tutti gli esseri e a tutte le cose perché propria delle parti elementari della loro struttura, è 	confermata nella sua interiore irrazionalità. La stessa cosa risulta del resto già dalla lettura del v. 2: l’enumerazione della 	</a:t>
            </a:r>
            <a:r>
              <a:rPr lang="it-IT" sz="1800" i="1" dirty="0" err="1">
                <a:effectLst/>
                <a:latin typeface="Garamond" panose="02020404030301010803" pitchFamily="18" charset="0"/>
                <a:ea typeface="Calibri" panose="020F0502020204030204" pitchFamily="34" charset="0"/>
                <a:cs typeface="Times New Roman" panose="02020603050405020304" pitchFamily="18" charset="0"/>
              </a:rPr>
              <a:t>phronesis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accanto alla gioia ed al dolore, in un accostamento che non è di contrapposizione, ma di affinità, fa anzi pensare 	ancora una volta a Spinoza. Sembra che il «e godono e soffrono» empedocleo rampolli, determinandolo, dal sentono 	come la </a:t>
            </a:r>
            <a:r>
              <a:rPr lang="it-IT" sz="1800" i="1" dirty="0" err="1">
                <a:effectLst/>
                <a:latin typeface="Garamond" panose="02020404030301010803" pitchFamily="18" charset="0"/>
                <a:ea typeface="Calibri" panose="020F0502020204030204" pitchFamily="34" charset="0"/>
                <a:cs typeface="Times New Roman" panose="02020603050405020304" pitchFamily="18" charset="0"/>
              </a:rPr>
              <a:t>laetitia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e la </a:t>
            </a:r>
            <a:r>
              <a:rPr lang="it-IT" sz="1800" i="1" dirty="0" err="1">
                <a:effectLst/>
                <a:latin typeface="Garamond" panose="02020404030301010803" pitchFamily="18" charset="0"/>
                <a:ea typeface="Calibri" panose="020F0502020204030204" pitchFamily="34" charset="0"/>
                <a:cs typeface="Times New Roman" panose="02020603050405020304" pitchFamily="18" charset="0"/>
              </a:rPr>
              <a:t>tristitia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spinoziane dal </a:t>
            </a:r>
            <a:r>
              <a:rPr lang="it-IT" sz="1800" i="1" dirty="0" err="1">
                <a:effectLst/>
                <a:latin typeface="Garamond" panose="02020404030301010803" pitchFamily="18" charset="0"/>
                <a:ea typeface="Calibri" panose="020F0502020204030204" pitchFamily="34" charset="0"/>
                <a:cs typeface="Times New Roman" panose="02020603050405020304" pitchFamily="18" charset="0"/>
              </a:rPr>
              <a:t>conatus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p>
          <a:p>
            <a:pPr algn="just"/>
            <a:endParaRPr lang="it-IT" sz="1800" dirty="0">
              <a:latin typeface="Garamond" panose="02020404030301010803" pitchFamily="18" charset="0"/>
              <a:cs typeface="Times New Roman" panose="02020603050405020304" pitchFamily="18" charset="0"/>
            </a:endParaRPr>
          </a:p>
          <a:p>
            <a:pPr marL="0" indent="0" algn="r">
              <a:buNone/>
            </a:pPr>
            <a:r>
              <a:rPr lang="it-IT" sz="1400" dirty="0">
                <a:latin typeface="Garamond" panose="02020404030301010803" pitchFamily="18" charset="0"/>
                <a:cs typeface="Times New Roman" panose="02020603050405020304" pitchFamily="18" charset="0"/>
              </a:rPr>
              <a:t>(G. </a:t>
            </a:r>
            <a:r>
              <a:rPr lang="it-IT" sz="1400" cap="small" dirty="0">
                <a:latin typeface="Garamond" panose="02020404030301010803" pitchFamily="18" charset="0"/>
                <a:cs typeface="Times New Roman" panose="02020603050405020304" pitchFamily="18" charset="0"/>
              </a:rPr>
              <a:t>Colli</a:t>
            </a:r>
            <a:r>
              <a:rPr lang="it-IT" sz="1400" dirty="0">
                <a:latin typeface="Garamond" panose="02020404030301010803" pitchFamily="18" charset="0"/>
                <a:cs typeface="Times New Roman" panose="02020603050405020304" pitchFamily="18" charset="0"/>
              </a:rPr>
              <a:t>, </a:t>
            </a:r>
            <a:r>
              <a:rPr lang="it-IT" sz="1400" i="1" dirty="0">
                <a:latin typeface="Garamond" panose="02020404030301010803" pitchFamily="18" charset="0"/>
                <a:cs typeface="Times New Roman" panose="02020603050405020304" pitchFamily="18" charset="0"/>
              </a:rPr>
              <a:t>Empedocle</a:t>
            </a:r>
            <a:r>
              <a:rPr lang="it-IT" sz="1400" dirty="0">
                <a:latin typeface="Garamond" panose="02020404030301010803" pitchFamily="18" charset="0"/>
                <a:cs typeface="Times New Roman" panose="02020603050405020304" pitchFamily="18" charset="0"/>
              </a:rPr>
              <a:t>, Milano 2019, pp. 172-173)</a:t>
            </a:r>
          </a:p>
          <a:p>
            <a:pPr algn="r"/>
            <a:endParaRPr lang="it-IT" sz="1800" dirty="0">
              <a:latin typeface="Garamond" panose="02020404030301010803" pitchFamily="18" charset="0"/>
              <a:cs typeface="Times New Roman" panose="02020603050405020304" pitchFamily="18" charset="0"/>
            </a:endParaRPr>
          </a:p>
          <a:p>
            <a:pPr marL="0" indent="0" algn="ctr">
              <a:buNone/>
            </a:pPr>
            <a:r>
              <a:rPr lang="it-IT" sz="1800" dirty="0">
                <a:latin typeface="Garamond" panose="02020404030301010803" pitchFamily="18" charset="0"/>
                <a:cs typeface="Times New Roman" panose="02020603050405020304" pitchFamily="18" charset="0"/>
              </a:rPr>
              <a:t>********************************************</a:t>
            </a:r>
          </a:p>
          <a:p>
            <a:pPr marL="0" indent="0" algn="ctr">
              <a:buNone/>
            </a:pPr>
            <a:endParaRPr lang="it-IT" sz="1800" dirty="0">
              <a:latin typeface="Garamond" panose="02020404030301010803" pitchFamily="18" charset="0"/>
              <a:cs typeface="Times New Roman" panose="02020603050405020304" pitchFamily="18" charset="0"/>
            </a:endParaRPr>
          </a:p>
          <a:p>
            <a:pPr marL="0" indent="0">
              <a:buNone/>
            </a:pPr>
            <a:r>
              <a:rPr lang="it-IT" sz="1800" dirty="0">
                <a:latin typeface="Garamond" panose="02020404030301010803" pitchFamily="18" charset="0"/>
                <a:cs typeface="Times New Roman" panose="02020603050405020304" pitchFamily="18" charset="0"/>
              </a:rPr>
              <a:t>	</a:t>
            </a:r>
            <a:r>
              <a:rPr lang="it-IT" sz="1800" baseline="30000" dirty="0">
                <a:latin typeface="Garamond" panose="02020404030301010803" pitchFamily="18" charset="0"/>
                <a:cs typeface="Times New Roman" panose="02020603050405020304" pitchFamily="18" charset="0"/>
              </a:rPr>
              <a:t>*</a:t>
            </a:r>
            <a:r>
              <a:rPr lang="it-IT" sz="1800" dirty="0">
                <a:latin typeface="Garamond" panose="02020404030301010803" pitchFamily="18" charset="0"/>
                <a:cs typeface="Times New Roman" panose="02020603050405020304" pitchFamily="18" charset="0"/>
              </a:rPr>
              <a:t>«</a:t>
            </a:r>
            <a:r>
              <a:rPr lang="it-IT" sz="1800" dirty="0">
                <a:effectLst/>
                <a:latin typeface="Garamond" panose="02020404030301010803" pitchFamily="18" charset="0"/>
                <a:ea typeface="Calibri" panose="020F0502020204030204" pitchFamily="34" charset="0"/>
                <a:cs typeface="Times New Roman" panose="02020603050405020304" pitchFamily="18" charset="0"/>
              </a:rPr>
              <a:t>A partire da questi tutti gli esseri vengono connessi in armonia,</a:t>
            </a:r>
          </a:p>
          <a:p>
            <a:pPr marL="0" indent="0">
              <a:buNone/>
            </a:pP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a:effectLst/>
                <a:latin typeface="Garamond" panose="02020404030301010803" pitchFamily="18" charset="0"/>
                <a:ea typeface="Calibri" panose="020F0502020204030204" pitchFamily="34" charset="0"/>
                <a:cs typeface="Times New Roman" panose="02020603050405020304" pitchFamily="18" charset="0"/>
              </a:rPr>
              <a:t>e per opera di essi sono attraversati da conoscenza e gioiscono, e si addolorano»</a:t>
            </a:r>
          </a:p>
          <a:p>
            <a:pPr marL="0" indent="0">
              <a:buNone/>
            </a:pPr>
            <a:endParaRPr lang="it-IT" sz="1800" dirty="0">
              <a:latin typeface="Garamond" panose="02020404030301010803" pitchFamily="18" charset="0"/>
              <a:cs typeface="Times New Roman" panose="02020603050405020304" pitchFamily="18" charset="0"/>
            </a:endParaRPr>
          </a:p>
          <a:p>
            <a:pPr marL="0" indent="0" algn="r">
              <a:buNone/>
            </a:pPr>
            <a:r>
              <a:rPr lang="it-IT" sz="1400" dirty="0">
                <a:latin typeface="Garamond" panose="02020404030301010803" pitchFamily="18" charset="0"/>
                <a:cs typeface="Times New Roman" panose="02020603050405020304" pitchFamily="18" charset="0"/>
              </a:rPr>
              <a:t>(</a:t>
            </a:r>
            <a:r>
              <a:rPr lang="it-IT" sz="1400" cap="small" dirty="0">
                <a:latin typeface="Garamond" panose="02020404030301010803" pitchFamily="18" charset="0"/>
                <a:cs typeface="Times New Roman" panose="02020603050405020304" pitchFamily="18" charset="0"/>
              </a:rPr>
              <a:t>Empedocle</a:t>
            </a:r>
            <a:r>
              <a:rPr lang="it-IT" sz="1400" dirty="0">
                <a:latin typeface="Garamond" panose="02020404030301010803" pitchFamily="18" charset="0"/>
                <a:cs typeface="Times New Roman" panose="02020603050405020304" pitchFamily="18" charset="0"/>
              </a:rPr>
              <a:t>, </a:t>
            </a:r>
            <a:r>
              <a:rPr lang="it-IT" sz="1400" i="1" dirty="0">
                <a:latin typeface="Garamond" panose="02020404030301010803" pitchFamily="18" charset="0"/>
                <a:cs typeface="Times New Roman" panose="02020603050405020304" pitchFamily="18" charset="0"/>
              </a:rPr>
              <a:t>Sulla natura</a:t>
            </a:r>
            <a:r>
              <a:rPr lang="it-IT" sz="1400" dirty="0">
                <a:latin typeface="Garamond" panose="02020404030301010803" pitchFamily="18" charset="0"/>
                <a:cs typeface="Times New Roman" panose="02020603050405020304" pitchFamily="18" charset="0"/>
              </a:rPr>
              <a:t>, </a:t>
            </a:r>
            <a:r>
              <a:rPr lang="it-IT" sz="1400" dirty="0" err="1">
                <a:latin typeface="Garamond" panose="02020404030301010803" pitchFamily="18" charset="0"/>
                <a:cs typeface="Times New Roman" panose="02020603050405020304" pitchFamily="18" charset="0"/>
              </a:rPr>
              <a:t>tr</a:t>
            </a:r>
            <a:r>
              <a:rPr lang="it-IT" sz="1400" dirty="0">
                <a:latin typeface="Garamond" panose="02020404030301010803" pitchFamily="18" charset="0"/>
                <a:cs typeface="Times New Roman" panose="02020603050405020304" pitchFamily="18" charset="0"/>
              </a:rPr>
              <a:t>. </a:t>
            </a:r>
            <a:r>
              <a:rPr lang="it-IT" sz="1400" dirty="0" err="1">
                <a:latin typeface="Garamond" panose="02020404030301010803" pitchFamily="18" charset="0"/>
                <a:cs typeface="Times New Roman" panose="02020603050405020304" pitchFamily="18" charset="0"/>
              </a:rPr>
              <a:t>it</a:t>
            </a:r>
            <a:r>
              <a:rPr lang="it-IT" sz="1400" dirty="0">
                <a:latin typeface="Garamond" panose="02020404030301010803" pitchFamily="18" charset="0"/>
                <a:cs typeface="Times New Roman" panose="02020603050405020304" pitchFamily="18" charset="0"/>
              </a:rPr>
              <a:t>. di I. Ramelli, A. Tonelli in </a:t>
            </a:r>
            <a:r>
              <a:rPr lang="it-IT" sz="1400" i="1" dirty="0">
                <a:latin typeface="Garamond" panose="02020404030301010803" pitchFamily="18" charset="0"/>
                <a:cs typeface="Times New Roman" panose="02020603050405020304" pitchFamily="18" charset="0"/>
              </a:rPr>
              <a:t>I Presocratici</a:t>
            </a:r>
            <a:r>
              <a:rPr lang="it-IT" sz="1400" dirty="0">
                <a:latin typeface="Garamond" panose="02020404030301010803" pitchFamily="18" charset="0"/>
                <a:cs typeface="Times New Roman" panose="02020603050405020304" pitchFamily="18" charset="0"/>
              </a:rPr>
              <a:t>, a cura di G. Reale, Milano 2006, p. 717)</a:t>
            </a:r>
            <a:endParaRPr lang="it-IT" sz="1400" dirty="0">
              <a:latin typeface="Garamond" panose="02020404030301010803" pitchFamily="18" charset="0"/>
            </a:endParaRPr>
          </a:p>
        </p:txBody>
      </p:sp>
    </p:spTree>
    <p:extLst>
      <p:ext uri="{BB962C8B-B14F-4D97-AF65-F5344CB8AC3E}">
        <p14:creationId xmlns:p14="http://schemas.microsoft.com/office/powerpoint/2010/main" val="380608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E6310B6-8808-4A35-A108-26E7E15259CE}"/>
              </a:ext>
            </a:extLst>
          </p:cNvPr>
          <p:cNvSpPr>
            <a:spLocks noGrp="1"/>
          </p:cNvSpPr>
          <p:nvPr>
            <p:ph idx="1"/>
          </p:nvPr>
        </p:nvSpPr>
        <p:spPr>
          <a:xfrm>
            <a:off x="390617" y="363984"/>
            <a:ext cx="11452195" cy="6098960"/>
          </a:xfrm>
        </p:spPr>
        <p:txBody>
          <a:bodyPr/>
          <a:lstStyle/>
          <a:p>
            <a:endParaRPr lang="it-IT" sz="1800"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just">
              <a:buNone/>
            </a:pPr>
            <a:r>
              <a:rPr lang="it-IT" sz="1800" dirty="0" err="1">
                <a:latin typeface="Garamond" panose="02020404030301010803" pitchFamily="18" charset="0"/>
                <a:ea typeface="Calibri" panose="020F0502020204030204" pitchFamily="34" charset="0"/>
                <a:cs typeface="Times New Roman" panose="02020603050405020304" pitchFamily="18" charset="0"/>
              </a:rPr>
              <a:t>Videmus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itaque</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Mentem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magnas</a:t>
            </a:r>
            <a:r>
              <a:rPr lang="it-IT" sz="1800" dirty="0">
                <a:latin typeface="Garamond" panose="02020404030301010803" pitchFamily="18" charset="0"/>
                <a:ea typeface="Calibri" panose="020F0502020204030204" pitchFamily="34" charset="0"/>
                <a:cs typeface="Times New Roman" panose="02020603050405020304" pitchFamily="18" charset="0"/>
              </a:rPr>
              <a:t> posse </a:t>
            </a:r>
            <a:r>
              <a:rPr lang="it-IT" sz="1800" dirty="0" err="1">
                <a:latin typeface="Garamond" panose="02020404030301010803" pitchFamily="18" charset="0"/>
                <a:ea typeface="Calibri" panose="020F0502020204030204" pitchFamily="34" charset="0"/>
                <a:cs typeface="Times New Roman" panose="02020603050405020304" pitchFamily="18" charset="0"/>
              </a:rPr>
              <a:t>pati</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mutationes</a:t>
            </a:r>
            <a:r>
              <a:rPr lang="it-IT" sz="1800" dirty="0">
                <a:latin typeface="Garamond" panose="02020404030301010803" pitchFamily="18" charset="0"/>
                <a:ea typeface="Calibri" panose="020F0502020204030204" pitchFamily="34" charset="0"/>
                <a:cs typeface="Times New Roman" panose="02020603050405020304" pitchFamily="18" charset="0"/>
              </a:rPr>
              <a:t>, et jam ad </a:t>
            </a:r>
            <a:r>
              <a:rPr lang="it-IT" sz="1800" dirty="0" err="1">
                <a:latin typeface="Garamond" panose="02020404030301010803" pitchFamily="18" charset="0"/>
                <a:ea typeface="Calibri" panose="020F0502020204030204" pitchFamily="34" charset="0"/>
                <a:cs typeface="Times New Roman" panose="02020603050405020304" pitchFamily="18" charset="0"/>
              </a:rPr>
              <a:t>majorem</a:t>
            </a:r>
            <a:r>
              <a:rPr lang="it-IT" sz="1800" dirty="0">
                <a:latin typeface="Garamond" panose="02020404030301010803" pitchFamily="18" charset="0"/>
                <a:ea typeface="Calibri" panose="020F0502020204030204" pitchFamily="34" charset="0"/>
                <a:cs typeface="Times New Roman" panose="02020603050405020304" pitchFamily="18" charset="0"/>
              </a:rPr>
              <a:t>, jam </a:t>
            </a:r>
            <a:r>
              <a:rPr lang="it-IT" sz="1800" dirty="0" err="1">
                <a:latin typeface="Garamond" panose="02020404030301010803" pitchFamily="18" charset="0"/>
                <a:ea typeface="Calibri" panose="020F0502020204030204" pitchFamily="34" charset="0"/>
                <a:cs typeface="Times New Roman" panose="02020603050405020304" pitchFamily="18" charset="0"/>
              </a:rPr>
              <a:t>autem</a:t>
            </a:r>
            <a:r>
              <a:rPr lang="it-IT" sz="1800" dirty="0">
                <a:latin typeface="Garamond" panose="02020404030301010803" pitchFamily="18" charset="0"/>
                <a:ea typeface="Calibri" panose="020F0502020204030204" pitchFamily="34" charset="0"/>
                <a:cs typeface="Times New Roman" panose="02020603050405020304" pitchFamily="18" charset="0"/>
              </a:rPr>
              <a:t> ad </a:t>
            </a:r>
            <a:r>
              <a:rPr lang="it-IT" sz="1800" dirty="0" err="1">
                <a:latin typeface="Garamond" panose="02020404030301010803" pitchFamily="18" charset="0"/>
                <a:ea typeface="Calibri" panose="020F0502020204030204" pitchFamily="34" charset="0"/>
                <a:cs typeface="Times New Roman" panose="02020603050405020304" pitchFamily="18" charset="0"/>
              </a:rPr>
              <a:t>minorem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perfectionem</a:t>
            </a:r>
            <a:r>
              <a:rPr lang="it-IT" sz="1800" dirty="0">
                <a:latin typeface="Garamond" panose="02020404030301010803" pitchFamily="18" charset="0"/>
                <a:ea typeface="Calibri" panose="020F0502020204030204" pitchFamily="34" charset="0"/>
                <a:cs typeface="Times New Roman" panose="02020603050405020304" pitchFamily="18" charset="0"/>
              </a:rPr>
              <a:t> transire, </a:t>
            </a:r>
            <a:r>
              <a:rPr lang="it-IT" sz="1800" dirty="0" err="1">
                <a:latin typeface="Garamond" panose="02020404030301010803" pitchFamily="18" charset="0"/>
                <a:ea typeface="Calibri" panose="020F0502020204030204" pitchFamily="34" charset="0"/>
                <a:cs typeface="Times New Roman" panose="02020603050405020304" pitchFamily="18" charset="0"/>
              </a:rPr>
              <a:t>quæ</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quidem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passiones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nobis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explicant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affectus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Lætitiæ</a:t>
            </a:r>
            <a:r>
              <a:rPr lang="it-IT" sz="1800" dirty="0">
                <a:latin typeface="Garamond" panose="02020404030301010803" pitchFamily="18" charset="0"/>
                <a:ea typeface="Calibri" panose="020F0502020204030204" pitchFamily="34" charset="0"/>
                <a:cs typeface="Times New Roman" panose="02020603050405020304" pitchFamily="18" charset="0"/>
              </a:rPr>
              <a:t> et </a:t>
            </a:r>
            <a:r>
              <a:rPr lang="it-IT" sz="1800" dirty="0" err="1">
                <a:latin typeface="Garamond" panose="02020404030301010803" pitchFamily="18" charset="0"/>
                <a:ea typeface="Calibri" panose="020F0502020204030204" pitchFamily="34" charset="0"/>
                <a:cs typeface="Times New Roman" panose="02020603050405020304" pitchFamily="18" charset="0"/>
              </a:rPr>
              <a:t>Tristitiæ</a:t>
            </a:r>
            <a:r>
              <a:rPr lang="it-IT" sz="1800" dirty="0">
                <a:latin typeface="Garamond" panose="02020404030301010803" pitchFamily="18" charset="0"/>
                <a:ea typeface="Calibri" panose="020F0502020204030204" pitchFamily="34" charset="0"/>
                <a:cs typeface="Times New Roman" panose="02020603050405020304" pitchFamily="18" charset="0"/>
              </a:rPr>
              <a:t>. Per </a:t>
            </a:r>
            <a:r>
              <a:rPr lang="it-IT" sz="1800" i="1" dirty="0" err="1">
                <a:latin typeface="Garamond" panose="02020404030301010803" pitchFamily="18" charset="0"/>
                <a:ea typeface="Calibri" panose="020F0502020204030204" pitchFamily="34" charset="0"/>
                <a:cs typeface="Times New Roman" panose="02020603050405020304" pitchFamily="18" charset="0"/>
              </a:rPr>
              <a:t>Lætitiam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itaque</a:t>
            </a:r>
            <a:r>
              <a:rPr lang="it-IT" sz="1800" dirty="0">
                <a:latin typeface="Garamond" panose="02020404030301010803" pitchFamily="18" charset="0"/>
                <a:ea typeface="Calibri" panose="020F0502020204030204" pitchFamily="34" charset="0"/>
                <a:cs typeface="Times New Roman" panose="02020603050405020304" pitchFamily="18" charset="0"/>
              </a:rPr>
              <a:t> in </a:t>
            </a:r>
            <a:r>
              <a:rPr lang="it-IT" sz="1800" dirty="0" err="1">
                <a:latin typeface="Garamond" panose="02020404030301010803" pitchFamily="18" charset="0"/>
                <a:ea typeface="Calibri" panose="020F0502020204030204" pitchFamily="34" charset="0"/>
                <a:cs typeface="Times New Roman" panose="02020603050405020304" pitchFamily="18" charset="0"/>
              </a:rPr>
              <a:t>sequentibus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intelligam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passionem</a:t>
            </a:r>
            <a:r>
              <a:rPr lang="it-IT" sz="1800" i="1" dirty="0">
                <a:latin typeface="Garamond" panose="02020404030301010803" pitchFamily="18" charset="0"/>
                <a:ea typeface="Calibri" panose="020F0502020204030204" pitchFamily="34" charset="0"/>
                <a:cs typeface="Times New Roman" panose="02020603050405020304" pitchFamily="18" charset="0"/>
              </a:rPr>
              <a:t>, qua </a:t>
            </a:r>
            <a:r>
              <a:rPr lang="it-IT" sz="1800" i="1" dirty="0" err="1">
                <a:latin typeface="Garamond" panose="02020404030301010803" pitchFamily="18" charset="0"/>
                <a:ea typeface="Calibri" panose="020F0502020204030204" pitchFamily="34" charset="0"/>
                <a:cs typeface="Times New Roman" panose="02020603050405020304" pitchFamily="18" charset="0"/>
              </a:rPr>
              <a:t>Mens</a:t>
            </a:r>
            <a:r>
              <a:rPr lang="it-IT" sz="1800" i="1" dirty="0">
                <a:latin typeface="Garamond" panose="02020404030301010803" pitchFamily="18" charset="0"/>
                <a:ea typeface="Calibri" panose="020F0502020204030204" pitchFamily="34" charset="0"/>
                <a:cs typeface="Times New Roman" panose="02020603050405020304" pitchFamily="18" charset="0"/>
              </a:rPr>
              <a:t> ad </a:t>
            </a:r>
            <a:r>
              <a:rPr lang="it-IT" sz="1800" i="1" dirty="0" err="1">
                <a:latin typeface="Garamond" panose="02020404030301010803" pitchFamily="18" charset="0"/>
                <a:ea typeface="Calibri" panose="020F0502020204030204" pitchFamily="34" charset="0"/>
                <a:cs typeface="Times New Roman" panose="02020603050405020304" pitchFamily="18" charset="0"/>
              </a:rPr>
              <a:t>majorem</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perfectionem</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transit</a:t>
            </a:r>
            <a:r>
              <a:rPr lang="it-IT" sz="1800" dirty="0">
                <a:latin typeface="Garamond" panose="02020404030301010803" pitchFamily="18" charset="0"/>
                <a:ea typeface="Calibri" panose="020F0502020204030204" pitchFamily="34" charset="0"/>
                <a:cs typeface="Times New Roman" panose="02020603050405020304" pitchFamily="18" charset="0"/>
              </a:rPr>
              <a:t>. Per </a:t>
            </a:r>
            <a:r>
              <a:rPr lang="it-IT" sz="1800" i="1" dirty="0" err="1">
                <a:latin typeface="Garamond" panose="02020404030301010803" pitchFamily="18" charset="0"/>
                <a:ea typeface="Calibri" panose="020F0502020204030204" pitchFamily="34" charset="0"/>
                <a:cs typeface="Times New Roman" panose="02020603050405020304" pitchFamily="18" charset="0"/>
              </a:rPr>
              <a:t>Tristitiam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autem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passionem</a:t>
            </a:r>
            <a:r>
              <a:rPr lang="it-IT" sz="1800" i="1" dirty="0">
                <a:latin typeface="Garamond" panose="02020404030301010803" pitchFamily="18" charset="0"/>
                <a:ea typeface="Calibri" panose="020F0502020204030204" pitchFamily="34" charset="0"/>
                <a:cs typeface="Times New Roman" panose="02020603050405020304" pitchFamily="18" charset="0"/>
              </a:rPr>
              <a:t>, qua </a:t>
            </a:r>
            <a:r>
              <a:rPr lang="it-IT" sz="1800" i="1" dirty="0" err="1">
                <a:latin typeface="Garamond" panose="02020404030301010803" pitchFamily="18" charset="0"/>
                <a:ea typeface="Calibri" panose="020F0502020204030204" pitchFamily="34" charset="0"/>
                <a:cs typeface="Times New Roman" panose="02020603050405020304" pitchFamily="18" charset="0"/>
              </a:rPr>
              <a:t>ipsa</a:t>
            </a:r>
            <a:r>
              <a:rPr lang="it-IT" sz="1800" i="1" dirty="0">
                <a:latin typeface="Garamond" panose="02020404030301010803" pitchFamily="18" charset="0"/>
                <a:ea typeface="Calibri" panose="020F0502020204030204" pitchFamily="34" charset="0"/>
                <a:cs typeface="Times New Roman" panose="02020603050405020304" pitchFamily="18" charset="0"/>
              </a:rPr>
              <a:t> ad </a:t>
            </a:r>
            <a:r>
              <a:rPr lang="it-IT" sz="1800" i="1" dirty="0" err="1">
                <a:latin typeface="Garamond" panose="02020404030301010803" pitchFamily="18" charset="0"/>
                <a:ea typeface="Calibri" panose="020F0502020204030204" pitchFamily="34" charset="0"/>
                <a:cs typeface="Times New Roman" panose="02020603050405020304" pitchFamily="18" charset="0"/>
              </a:rPr>
              <a:t>minorem</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transit</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perfectionem</a:t>
            </a:r>
            <a:r>
              <a:rPr lang="it-IT" sz="1800" dirty="0">
                <a:latin typeface="Garamond" panose="02020404030301010803" pitchFamily="18" charset="0"/>
                <a:ea typeface="Calibri" panose="020F0502020204030204" pitchFamily="34" charset="0"/>
                <a:cs typeface="Times New Roman" panose="02020603050405020304" pitchFamily="18" charset="0"/>
              </a:rPr>
              <a:t>. Porro </a:t>
            </a:r>
            <a:r>
              <a:rPr lang="it-IT" sz="1800" dirty="0" err="1">
                <a:latin typeface="Garamond" panose="02020404030301010803" pitchFamily="18" charset="0"/>
                <a:ea typeface="Calibri" panose="020F0502020204030204" pitchFamily="34" charset="0"/>
                <a:cs typeface="Times New Roman" panose="02020603050405020304" pitchFamily="18" charset="0"/>
              </a:rPr>
              <a:t>affectum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Lætitiæ</a:t>
            </a:r>
            <a:r>
              <a:rPr lang="it-IT" sz="1800" i="1" dirty="0">
                <a:latin typeface="Garamond" panose="02020404030301010803" pitchFamily="18" charset="0"/>
                <a:ea typeface="Calibri" panose="020F0502020204030204" pitchFamily="34" charset="0"/>
                <a:cs typeface="Times New Roman" panose="02020603050405020304" pitchFamily="18" charset="0"/>
              </a:rPr>
              <a:t>, ad </a:t>
            </a:r>
            <a:r>
              <a:rPr lang="it-IT" sz="1800" i="1" dirty="0" err="1">
                <a:latin typeface="Garamond" panose="02020404030301010803" pitchFamily="18" charset="0"/>
                <a:ea typeface="Calibri" panose="020F0502020204030204" pitchFamily="34" charset="0"/>
                <a:cs typeface="Times New Roman" panose="02020603050405020304" pitchFamily="18" charset="0"/>
              </a:rPr>
              <a:t>Mentem</a:t>
            </a:r>
            <a:r>
              <a:rPr lang="it-IT" sz="1800" i="1" dirty="0">
                <a:latin typeface="Garamond" panose="02020404030301010803" pitchFamily="18" charset="0"/>
                <a:ea typeface="Calibri" panose="020F0502020204030204" pitchFamily="34" charset="0"/>
                <a:cs typeface="Times New Roman" panose="02020603050405020304" pitchFamily="18" charset="0"/>
              </a:rPr>
              <a:t> et Corpus </a:t>
            </a:r>
            <a:r>
              <a:rPr lang="it-IT" sz="1800" i="1" dirty="0" err="1">
                <a:latin typeface="Garamond" panose="02020404030301010803" pitchFamily="18" charset="0"/>
                <a:ea typeface="Calibri" panose="020F0502020204030204" pitchFamily="34" charset="0"/>
                <a:cs typeface="Times New Roman" panose="02020603050405020304" pitchFamily="18" charset="0"/>
              </a:rPr>
              <a:t>simul</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relatum</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Titillationem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vel</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Hilaritatem</a:t>
            </a:r>
            <a:r>
              <a:rPr lang="it-IT" sz="1800" dirty="0">
                <a:latin typeface="Garamond" panose="02020404030301010803" pitchFamily="18" charset="0"/>
                <a:ea typeface="Calibri" panose="020F0502020204030204" pitchFamily="34" charset="0"/>
                <a:cs typeface="Times New Roman" panose="02020603050405020304" pitchFamily="18" charset="0"/>
              </a:rPr>
              <a:t> voco; </a:t>
            </a:r>
            <a:r>
              <a:rPr lang="it-IT" sz="1800" i="1" dirty="0" err="1">
                <a:latin typeface="Garamond" panose="02020404030301010803" pitchFamily="18" charset="0"/>
                <a:ea typeface="Calibri" panose="020F0502020204030204" pitchFamily="34" charset="0"/>
                <a:cs typeface="Times New Roman" panose="02020603050405020304" pitchFamily="18" charset="0"/>
              </a:rPr>
              <a:t>Tristitiæ</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autem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Dolorem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vel</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Melancholiam</a:t>
            </a:r>
            <a:r>
              <a:rPr lang="it-IT" sz="1800" dirty="0">
                <a:latin typeface="Garamond" panose="02020404030301010803" pitchFamily="18" charset="0"/>
                <a:ea typeface="Calibri" panose="020F0502020204030204" pitchFamily="34" charset="0"/>
                <a:cs typeface="Times New Roman" panose="02020603050405020304" pitchFamily="18" charset="0"/>
              </a:rPr>
              <a:t>. Sed </a:t>
            </a:r>
            <a:r>
              <a:rPr lang="it-IT" sz="1800" dirty="0" err="1">
                <a:latin typeface="Garamond" panose="02020404030301010803" pitchFamily="18" charset="0"/>
                <a:ea typeface="Calibri" panose="020F0502020204030204" pitchFamily="34" charset="0"/>
                <a:cs typeface="Times New Roman" panose="02020603050405020304" pitchFamily="18" charset="0"/>
              </a:rPr>
              <a:t>notandum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Titillationem</a:t>
            </a:r>
            <a:r>
              <a:rPr lang="it-IT" sz="1800" dirty="0">
                <a:latin typeface="Garamond" panose="02020404030301010803" pitchFamily="18" charset="0"/>
                <a:ea typeface="Calibri" panose="020F0502020204030204" pitchFamily="34" charset="0"/>
                <a:cs typeface="Times New Roman" panose="02020603050405020304" pitchFamily="18" charset="0"/>
              </a:rPr>
              <a:t>, et </a:t>
            </a:r>
            <a:r>
              <a:rPr lang="it-IT" sz="1800" dirty="0" err="1">
                <a:latin typeface="Garamond" panose="02020404030301010803" pitchFamily="18" charset="0"/>
                <a:ea typeface="Calibri" panose="020F0502020204030204" pitchFamily="34" charset="0"/>
                <a:cs typeface="Times New Roman" panose="02020603050405020304" pitchFamily="18" charset="0"/>
              </a:rPr>
              <a:t>Dolorem</a:t>
            </a:r>
            <a:r>
              <a:rPr lang="it-IT" sz="1800" dirty="0">
                <a:latin typeface="Garamond" panose="02020404030301010803" pitchFamily="18" charset="0"/>
                <a:ea typeface="Calibri" panose="020F0502020204030204" pitchFamily="34" charset="0"/>
                <a:cs typeface="Times New Roman" panose="02020603050405020304" pitchFamily="18" charset="0"/>
              </a:rPr>
              <a:t> ad </a:t>
            </a:r>
            <a:r>
              <a:rPr lang="it-IT" sz="1800" dirty="0" err="1">
                <a:latin typeface="Garamond" panose="02020404030301010803" pitchFamily="18" charset="0"/>
                <a:ea typeface="Calibri" panose="020F0502020204030204" pitchFamily="34" charset="0"/>
                <a:cs typeface="Times New Roman" panose="02020603050405020304" pitchFamily="18" charset="0"/>
              </a:rPr>
              <a:t>hominem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referri</a:t>
            </a:r>
            <a:r>
              <a:rPr lang="it-IT" sz="1800" dirty="0">
                <a:latin typeface="Garamond" panose="02020404030301010803" pitchFamily="18" charset="0"/>
                <a:ea typeface="Calibri" panose="020F0502020204030204" pitchFamily="34" charset="0"/>
                <a:cs typeface="Times New Roman" panose="02020603050405020304" pitchFamily="18" charset="0"/>
              </a:rPr>
              <a:t>, quando una </a:t>
            </a:r>
            <a:r>
              <a:rPr lang="it-IT" sz="1800" dirty="0" err="1">
                <a:latin typeface="Garamond" panose="02020404030301010803" pitchFamily="18" charset="0"/>
                <a:ea typeface="Calibri" panose="020F0502020204030204" pitchFamily="34" charset="0"/>
                <a:cs typeface="Times New Roman" panose="02020603050405020304" pitchFamily="18" charset="0"/>
              </a:rPr>
              <a:t>ejus</a:t>
            </a:r>
            <a:r>
              <a:rPr lang="it-IT" sz="1800" dirty="0">
                <a:latin typeface="Garamond" panose="02020404030301010803" pitchFamily="18" charset="0"/>
                <a:ea typeface="Calibri" panose="020F0502020204030204" pitchFamily="34" charset="0"/>
                <a:cs typeface="Times New Roman" panose="02020603050405020304" pitchFamily="18" charset="0"/>
              </a:rPr>
              <a:t> pars </a:t>
            </a:r>
            <a:r>
              <a:rPr lang="it-IT" sz="1800" dirty="0" err="1">
                <a:latin typeface="Garamond" panose="02020404030301010803" pitchFamily="18" charset="0"/>
                <a:ea typeface="Calibri" panose="020F0502020204030204" pitchFamily="34" charset="0"/>
                <a:cs typeface="Times New Roman" panose="02020603050405020304" pitchFamily="18" charset="0"/>
              </a:rPr>
              <a:t>præ</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reliquis</a:t>
            </a:r>
            <a:r>
              <a:rPr lang="it-IT" sz="1800" dirty="0">
                <a:latin typeface="Garamond" panose="02020404030301010803" pitchFamily="18" charset="0"/>
                <a:ea typeface="Calibri" panose="020F0502020204030204" pitchFamily="34" charset="0"/>
                <a:cs typeface="Times New Roman" panose="02020603050405020304" pitchFamily="18" charset="0"/>
              </a:rPr>
              <a:t> est </a:t>
            </a:r>
            <a:r>
              <a:rPr lang="it-IT" sz="1800" dirty="0" err="1">
                <a:latin typeface="Garamond" panose="02020404030301010803" pitchFamily="18" charset="0"/>
                <a:ea typeface="Calibri" panose="020F0502020204030204" pitchFamily="34" charset="0"/>
                <a:cs typeface="Times New Roman" panose="02020603050405020304" pitchFamily="18" charset="0"/>
              </a:rPr>
              <a:t>affecta</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Hilaritatem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autem</a:t>
            </a:r>
            <a:r>
              <a:rPr lang="it-IT" sz="1800" dirty="0">
                <a:latin typeface="Garamond" panose="02020404030301010803" pitchFamily="18" charset="0"/>
                <a:ea typeface="Calibri" panose="020F0502020204030204" pitchFamily="34" charset="0"/>
                <a:cs typeface="Times New Roman" panose="02020603050405020304" pitchFamily="18" charset="0"/>
              </a:rPr>
              <a:t>, et </a:t>
            </a:r>
            <a:r>
              <a:rPr lang="it-IT" sz="1800" dirty="0" err="1">
                <a:latin typeface="Garamond" panose="02020404030301010803" pitchFamily="18" charset="0"/>
                <a:ea typeface="Calibri" panose="020F0502020204030204" pitchFamily="34" charset="0"/>
                <a:cs typeface="Times New Roman" panose="02020603050405020304" pitchFamily="18" charset="0"/>
              </a:rPr>
              <a:t>Melancholiam</a:t>
            </a:r>
            <a:r>
              <a:rPr lang="it-IT" sz="1800" dirty="0">
                <a:latin typeface="Garamond" panose="02020404030301010803" pitchFamily="18" charset="0"/>
                <a:ea typeface="Calibri" panose="020F0502020204030204" pitchFamily="34" charset="0"/>
                <a:cs typeface="Times New Roman" panose="02020603050405020304" pitchFamily="18" charset="0"/>
              </a:rPr>
              <a:t>, quando omnes </a:t>
            </a:r>
            <a:r>
              <a:rPr lang="it-IT" sz="1800" dirty="0" err="1">
                <a:latin typeface="Garamond" panose="02020404030301010803" pitchFamily="18" charset="0"/>
                <a:ea typeface="Calibri" panose="020F0502020204030204" pitchFamily="34" charset="0"/>
                <a:cs typeface="Times New Roman" panose="02020603050405020304" pitchFamily="18" charset="0"/>
              </a:rPr>
              <a:t>pariter</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sunt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affectæ</a:t>
            </a:r>
            <a:r>
              <a:rPr lang="it-IT" sz="1800" dirty="0">
                <a:latin typeface="Garamond" panose="02020404030301010803" pitchFamily="18" charset="0"/>
                <a:ea typeface="Calibri" panose="020F0502020204030204" pitchFamily="34" charset="0"/>
                <a:cs typeface="Times New Roman" panose="02020603050405020304" pitchFamily="18" charset="0"/>
              </a:rPr>
              <a:t>.</a:t>
            </a:r>
          </a:p>
          <a:p>
            <a:endParaRPr lang="it-IT" sz="1800"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ctr">
              <a:buNone/>
            </a:pPr>
            <a:r>
              <a:rPr lang="it-IT" sz="1800" dirty="0">
                <a:latin typeface="Garamond" panose="02020404030301010803" pitchFamily="18" charset="0"/>
                <a:ea typeface="Calibri" panose="020F0502020204030204" pitchFamily="34" charset="0"/>
                <a:cs typeface="Times New Roman" panose="02020603050405020304" pitchFamily="18" charset="0"/>
              </a:rPr>
              <a:t>*************************************************</a:t>
            </a:r>
          </a:p>
          <a:p>
            <a:endParaRPr lang="it-IT" sz="1800"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just">
              <a:buNone/>
            </a:pPr>
            <a:r>
              <a:rPr lang="it-IT" sz="1800" dirty="0">
                <a:effectLst/>
                <a:latin typeface="Garamond" panose="02020404030301010803" pitchFamily="18" charset="0"/>
                <a:ea typeface="Calibri" panose="020F0502020204030204" pitchFamily="34" charset="0"/>
                <a:cs typeface="Times New Roman" panose="02020603050405020304" pitchFamily="18" charset="0"/>
              </a:rPr>
              <a:t>«Vediamo che la mente può subire molti mutamenti, e passare ora a una maggiore ora invece a una minore perfezione, e queste sono passioni che ci spiegano i moti di gioia e di tristezza. Per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gioia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dunque intenderò da ora in poi una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passione per la quale la mente passa ad una maggiore perfezione</a:t>
            </a:r>
            <a:r>
              <a:rPr lang="it-IT" sz="1800" dirty="0">
                <a:effectLst/>
                <a:latin typeface="Garamond" panose="02020404030301010803" pitchFamily="18" charset="0"/>
                <a:ea typeface="Calibri" panose="020F0502020204030204" pitchFamily="34" charset="0"/>
                <a:cs typeface="Times New Roman" panose="02020603050405020304" pitchFamily="18" charset="0"/>
              </a:rPr>
              <a:t>. Per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tristezza</a:t>
            </a:r>
            <a:r>
              <a:rPr lang="it-IT" sz="1800" dirty="0">
                <a:effectLst/>
                <a:latin typeface="Garamond" panose="02020404030301010803" pitchFamily="18" charset="0"/>
                <a:ea typeface="Calibri" panose="020F0502020204030204" pitchFamily="34" charset="0"/>
                <a:cs typeface="Times New Roman" panose="02020603050405020304" pitchFamily="18" charset="0"/>
              </a:rPr>
              <a:t> intenderò invece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una passione per la quale essa passa ad una minore perfezione</a:t>
            </a:r>
            <a:r>
              <a:rPr lang="it-IT" sz="1800" dirty="0">
                <a:effectLst/>
                <a:latin typeface="Garamond" panose="02020404030301010803" pitchFamily="18" charset="0"/>
                <a:ea typeface="Calibri" panose="020F0502020204030204" pitchFamily="34" charset="0"/>
                <a:cs typeface="Times New Roman" panose="02020603050405020304" pitchFamily="18" charset="0"/>
              </a:rPr>
              <a:t>. Inoltre,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un moto di gioia che si riferisce simultaneamente alla mente e al corpo</a:t>
            </a:r>
            <a:r>
              <a:rPr lang="it-IT" sz="1800" dirty="0">
                <a:effectLst/>
                <a:latin typeface="Garamond" panose="02020404030301010803" pitchFamily="18" charset="0"/>
                <a:ea typeface="Calibri" panose="020F0502020204030204" pitchFamily="34" charset="0"/>
                <a:cs typeface="Times New Roman" panose="02020603050405020304" pitchFamily="18" charset="0"/>
              </a:rPr>
              <a:t> lo chiamo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eccitazione</a:t>
            </a:r>
            <a:r>
              <a:rPr lang="it-IT" sz="1800" dirty="0">
                <a:effectLst/>
                <a:latin typeface="Garamond" panose="02020404030301010803" pitchFamily="18" charset="0"/>
                <a:ea typeface="Calibri" panose="020F0502020204030204" pitchFamily="34" charset="0"/>
                <a:cs typeface="Times New Roman" panose="02020603050405020304" pitchFamily="18" charset="0"/>
              </a:rPr>
              <a:t> o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allegria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mentre uno di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tristezza</a:t>
            </a:r>
            <a:r>
              <a:rPr lang="it-IT" sz="1800" dirty="0">
                <a:effectLst/>
                <a:latin typeface="Garamond" panose="02020404030301010803" pitchFamily="18" charset="0"/>
                <a:ea typeface="Calibri" panose="020F0502020204030204" pitchFamily="34" charset="0"/>
                <a:cs typeface="Times New Roman" panose="02020603050405020304" pitchFamily="18" charset="0"/>
              </a:rPr>
              <a:t> lo chiamo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dolore</a:t>
            </a:r>
            <a:r>
              <a:rPr lang="it-IT" sz="1800" dirty="0">
                <a:effectLst/>
                <a:latin typeface="Garamond" panose="02020404030301010803" pitchFamily="18" charset="0"/>
                <a:ea typeface="Calibri" panose="020F0502020204030204" pitchFamily="34" charset="0"/>
                <a:cs typeface="Times New Roman" panose="02020603050405020304" pitchFamily="18" charset="0"/>
              </a:rPr>
              <a:t> o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melanconia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Ma si deve notare che l’eccitazione e il dolore si riferiscono all’uomo quando una sola sua parte piuttosto che le altre viene colpita; l’allegria e la melanconia, invece, vi si riferiscono quando sono tutte ugualmente colpite».</a:t>
            </a:r>
          </a:p>
          <a:p>
            <a:pPr marL="0" indent="0" algn="just">
              <a:buNone/>
            </a:pPr>
            <a:endParaRPr lang="it-IT" sz="1800" dirty="0">
              <a:latin typeface="Garamond" panose="02020404030301010803" pitchFamily="18" charset="0"/>
              <a:ea typeface="Calibri" panose="020F0502020204030204" pitchFamily="34" charset="0"/>
              <a:cs typeface="Times New Roman" panose="02020603050405020304" pitchFamily="18" charset="0"/>
            </a:endParaRPr>
          </a:p>
          <a:p>
            <a:pPr marL="0" indent="0" algn="r">
              <a:buNone/>
            </a:pPr>
            <a:r>
              <a:rPr lang="it-IT" sz="1400" dirty="0">
                <a:effectLst/>
                <a:latin typeface="Garamond" panose="02020404030301010803" pitchFamily="18" charset="0"/>
                <a:ea typeface="Calibri" panose="020F0502020204030204" pitchFamily="34" charset="0"/>
                <a:cs typeface="Times New Roman" panose="02020603050405020304" pitchFamily="18" charset="0"/>
              </a:rPr>
              <a:t>(B. </a:t>
            </a:r>
            <a:r>
              <a:rPr lang="it-IT" sz="1400" cap="small" dirty="0">
                <a:effectLst/>
                <a:latin typeface="Garamond" panose="02020404030301010803" pitchFamily="18" charset="0"/>
                <a:ea typeface="Calibri" panose="020F0502020204030204" pitchFamily="34" charset="0"/>
                <a:cs typeface="Times New Roman" panose="02020603050405020304" pitchFamily="18" charset="0"/>
              </a:rPr>
              <a:t>Spinoza</a:t>
            </a:r>
            <a:r>
              <a:rPr lang="it-IT" sz="1400" dirty="0">
                <a:effectLst/>
                <a:latin typeface="Garamond" panose="02020404030301010803" pitchFamily="18" charset="0"/>
                <a:ea typeface="Calibri" panose="020F0502020204030204" pitchFamily="34" charset="0"/>
                <a:cs typeface="Times New Roman" panose="02020603050405020304" pitchFamily="18" charset="0"/>
              </a:rPr>
              <a:t>, </a:t>
            </a:r>
            <a:r>
              <a:rPr lang="it-IT" sz="1400" i="1" dirty="0">
                <a:effectLst/>
                <a:latin typeface="Garamond" panose="02020404030301010803" pitchFamily="18" charset="0"/>
                <a:ea typeface="Calibri" panose="020F0502020204030204" pitchFamily="34" charset="0"/>
                <a:cs typeface="Times New Roman" panose="02020603050405020304" pitchFamily="18" charset="0"/>
              </a:rPr>
              <a:t>Etica</a:t>
            </a:r>
            <a:r>
              <a:rPr lang="it-IT" sz="1400" dirty="0">
                <a:effectLst/>
                <a:latin typeface="Garamond" panose="02020404030301010803" pitchFamily="18" charset="0"/>
                <a:ea typeface="Calibri" panose="020F0502020204030204" pitchFamily="34" charset="0"/>
                <a:cs typeface="Times New Roman" panose="02020603050405020304" pitchFamily="18" charset="0"/>
              </a:rPr>
              <a:t>, ed. critica del testo latino e </a:t>
            </a:r>
            <a:r>
              <a:rPr lang="it-IT" sz="1400" dirty="0" err="1">
                <a:effectLst/>
                <a:latin typeface="Garamond" panose="02020404030301010803" pitchFamily="18" charset="0"/>
                <a:ea typeface="Calibri" panose="020F0502020204030204" pitchFamily="34" charset="0"/>
                <a:cs typeface="Times New Roman" panose="02020603050405020304" pitchFamily="18" charset="0"/>
              </a:rPr>
              <a:t>tr</a:t>
            </a:r>
            <a:r>
              <a:rPr lang="it-IT" sz="1400" dirty="0">
                <a:effectLst/>
                <a:latin typeface="Garamond" panose="02020404030301010803" pitchFamily="18" charset="0"/>
                <a:ea typeface="Calibri" panose="020F0502020204030204" pitchFamily="34" charset="0"/>
                <a:cs typeface="Times New Roman" panose="02020603050405020304" pitchFamily="18" charset="0"/>
              </a:rPr>
              <a:t>. </a:t>
            </a:r>
            <a:r>
              <a:rPr lang="it-IT" sz="1400" dirty="0" err="1">
                <a:effectLst/>
                <a:latin typeface="Garamond" panose="02020404030301010803" pitchFamily="18" charset="0"/>
                <a:ea typeface="Calibri" panose="020F0502020204030204" pitchFamily="34" charset="0"/>
                <a:cs typeface="Times New Roman" panose="02020603050405020304" pitchFamily="18" charset="0"/>
              </a:rPr>
              <a:t>it</a:t>
            </a:r>
            <a:r>
              <a:rPr lang="it-IT" sz="1400" dirty="0">
                <a:effectLst/>
                <a:latin typeface="Garamond" panose="02020404030301010803" pitchFamily="18" charset="0"/>
                <a:ea typeface="Calibri" panose="020F0502020204030204" pitchFamily="34" charset="0"/>
                <a:cs typeface="Times New Roman" panose="02020603050405020304" pitchFamily="18" charset="0"/>
              </a:rPr>
              <a:t>. a cura di P. Cristofolini, Pisa 2014, pp. 164-165)</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4085329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7D43298-3C3C-42C4-85E7-5E33E3795814}"/>
              </a:ext>
            </a:extLst>
          </p:cNvPr>
          <p:cNvSpPr>
            <a:spLocks noGrp="1"/>
          </p:cNvSpPr>
          <p:nvPr>
            <p:ph idx="1"/>
          </p:nvPr>
        </p:nvSpPr>
        <p:spPr>
          <a:xfrm>
            <a:off x="248575" y="310718"/>
            <a:ext cx="11638625" cy="6214369"/>
          </a:xfrm>
        </p:spPr>
        <p:txBody>
          <a:bodyPr>
            <a:normAutofit lnSpcReduction="10000"/>
          </a:bodyPr>
          <a:lstStyle/>
          <a:p>
            <a:pPr marL="0" indent="0" algn="just">
              <a:lnSpc>
                <a:spcPct val="107000"/>
              </a:lnSpc>
              <a:spcAft>
                <a:spcPts val="800"/>
              </a:spcAft>
              <a:buNone/>
            </a:pPr>
            <a:r>
              <a:rPr lang="it-IT" sz="1800" dirty="0">
                <a:effectLst/>
                <a:latin typeface="Garamond" panose="02020404030301010803" pitchFamily="18" charset="0"/>
                <a:ea typeface="Calibri" panose="020F0502020204030204" pitchFamily="34" charset="0"/>
                <a:cs typeface="Times New Roman" panose="02020603050405020304" pitchFamily="18" charset="0"/>
              </a:rPr>
              <a:t>Dico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transitionem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Nam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Lætitia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non est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ipsa</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perfectio</a:t>
            </a:r>
            <a:r>
              <a:rPr lang="it-IT" sz="1800" dirty="0">
                <a:effectLst/>
                <a:latin typeface="Garamond" panose="02020404030301010803" pitchFamily="18" charset="0"/>
                <a:ea typeface="Calibri" panose="020F0502020204030204" pitchFamily="34" charset="0"/>
                <a:cs typeface="Times New Roman" panose="02020603050405020304" pitchFamily="18" charset="0"/>
              </a:rPr>
              <a:t>. Si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enim</a:t>
            </a:r>
            <a:r>
              <a:rPr lang="it-IT" sz="1800" dirty="0">
                <a:effectLst/>
                <a:latin typeface="Garamond" panose="02020404030301010803" pitchFamily="18" charset="0"/>
                <a:ea typeface="Calibri" panose="020F0502020204030204" pitchFamily="34" charset="0"/>
                <a:cs typeface="Times New Roman" panose="02020603050405020304" pitchFamily="18" charset="0"/>
              </a:rPr>
              <a:t> homo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cum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perfectione</a:t>
            </a:r>
            <a:r>
              <a:rPr lang="it-IT" sz="1800" dirty="0">
                <a:effectLst/>
                <a:latin typeface="Garamond" panose="02020404030301010803" pitchFamily="18" charset="0"/>
                <a:ea typeface="Calibri" panose="020F0502020204030204" pitchFamily="34" charset="0"/>
                <a:cs typeface="Times New Roman" panose="02020603050405020304" pitchFamily="18" charset="0"/>
              </a:rPr>
              <a:t>, ad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quam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transit</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nasceretur</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ejusdem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absque</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Lætitiæ</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affectu</a:t>
            </a:r>
            <a:r>
              <a:rPr lang="it-IT" sz="1800" dirty="0">
                <a:effectLst/>
                <a:latin typeface="Garamond" panose="02020404030301010803" pitchFamily="18" charset="0"/>
                <a:ea typeface="Calibri" panose="020F0502020204030204" pitchFamily="34" charset="0"/>
                <a:cs typeface="Times New Roman" panose="02020603050405020304" pitchFamily="18" charset="0"/>
              </a:rPr>
              <a:t> compos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esset</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quod</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clarius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apparet</a:t>
            </a:r>
            <a:r>
              <a:rPr lang="it-IT" sz="1800" dirty="0">
                <a:effectLst/>
                <a:latin typeface="Garamond" panose="02020404030301010803" pitchFamily="18" charset="0"/>
                <a:ea typeface="Calibri" panose="020F0502020204030204" pitchFamily="34" charset="0"/>
                <a:cs typeface="Times New Roman" panose="02020603050405020304" pitchFamily="18" charset="0"/>
              </a:rPr>
              <a:t> ex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Tristitiæ</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affectu</a:t>
            </a:r>
            <a:r>
              <a:rPr lang="it-IT" sz="1800" dirty="0">
                <a:effectLst/>
                <a:latin typeface="Garamond" panose="02020404030301010803" pitchFamily="18" charset="0"/>
                <a:ea typeface="Calibri" panose="020F0502020204030204" pitchFamily="34" charset="0"/>
                <a:cs typeface="Times New Roman" panose="02020603050405020304" pitchFamily="18" charset="0"/>
              </a:rPr>
              <a:t>, qui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huic</a:t>
            </a:r>
            <a:r>
              <a:rPr lang="it-IT" sz="1800" dirty="0">
                <a:effectLst/>
                <a:latin typeface="Garamond" panose="02020404030301010803" pitchFamily="18" charset="0"/>
                <a:ea typeface="Calibri" panose="020F0502020204030204" pitchFamily="34" charset="0"/>
                <a:cs typeface="Times New Roman" panose="02020603050405020304" pitchFamily="18" charset="0"/>
              </a:rPr>
              <a:t> est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contrarius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Nam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quod</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Tristitia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in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transitione</a:t>
            </a:r>
            <a:r>
              <a:rPr lang="it-IT" sz="1800" dirty="0">
                <a:effectLst/>
                <a:latin typeface="Garamond" panose="02020404030301010803" pitchFamily="18" charset="0"/>
                <a:ea typeface="Calibri" panose="020F0502020204030204" pitchFamily="34" charset="0"/>
                <a:cs typeface="Times New Roman" panose="02020603050405020304" pitchFamily="18" charset="0"/>
              </a:rPr>
              <a:t> ad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minorem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perfectionem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consistit</a:t>
            </a:r>
            <a:r>
              <a:rPr lang="it-IT" sz="1800" dirty="0">
                <a:effectLst/>
                <a:latin typeface="Garamond" panose="02020404030301010803" pitchFamily="18" charset="0"/>
                <a:ea typeface="Calibri" panose="020F0502020204030204" pitchFamily="34" charset="0"/>
                <a:cs typeface="Times New Roman" panose="02020603050405020304" pitchFamily="18" charset="0"/>
              </a:rPr>
              <a:t>, non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autem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ipsa</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minorem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perfectione</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nemo</a:t>
            </a:r>
            <a:r>
              <a:rPr lang="it-IT" sz="1800" dirty="0">
                <a:effectLst/>
                <a:latin typeface="Garamond" panose="02020404030301010803" pitchFamily="18" charset="0"/>
                <a:ea typeface="Calibri" panose="020F0502020204030204" pitchFamily="34" charset="0"/>
                <a:cs typeface="Times New Roman" panose="02020603050405020304" pitchFamily="18" charset="0"/>
              </a:rPr>
              <a:t> negare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potest</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quandoquidem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homo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eatenus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contristari</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nequit</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quatenus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alicujus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perfectionis</a:t>
            </a:r>
            <a:r>
              <a:rPr lang="it-IT" sz="1800" dirty="0">
                <a:effectLst/>
                <a:latin typeface="Garamond" panose="02020404030301010803" pitchFamily="18" charset="0"/>
                <a:ea typeface="Calibri" panose="020F0502020204030204" pitchFamily="34" charset="0"/>
                <a:cs typeface="Times New Roman" panose="02020603050405020304" pitchFamily="18" charset="0"/>
              </a:rPr>
              <a:t> est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particeps</a:t>
            </a:r>
            <a:r>
              <a:rPr lang="it-IT" sz="1800" dirty="0">
                <a:effectLst/>
                <a:latin typeface="Garamond" panose="02020404030301010803" pitchFamily="18" charset="0"/>
                <a:ea typeface="Calibri" panose="020F0502020204030204" pitchFamily="34" charset="0"/>
                <a:cs typeface="Times New Roman" panose="02020603050405020304" pitchFamily="18" charset="0"/>
              </a:rPr>
              <a:t>. Nec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dicere</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possumus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quod</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Tristitia</a:t>
            </a:r>
            <a:r>
              <a:rPr lang="it-IT" sz="1800" dirty="0">
                <a:latin typeface="Garamond" panose="02020404030301010803" pitchFamily="18" charset="0"/>
                <a:ea typeface="Calibri" panose="020F0502020204030204" pitchFamily="34" charset="0"/>
                <a:cs typeface="Times New Roman" panose="02020603050405020304" pitchFamily="18" charset="0"/>
              </a:rPr>
              <a:t> in </a:t>
            </a:r>
            <a:r>
              <a:rPr lang="it-IT" sz="1800" dirty="0" err="1">
                <a:latin typeface="Garamond" panose="02020404030301010803" pitchFamily="18" charset="0"/>
                <a:ea typeface="Calibri" panose="020F0502020204030204" pitchFamily="34" charset="0"/>
                <a:cs typeface="Times New Roman" panose="02020603050405020304" pitchFamily="18" charset="0"/>
              </a:rPr>
              <a:t>privatione</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majoris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perfectionis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consistat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nam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privatio</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nihil</a:t>
            </a:r>
            <a:r>
              <a:rPr lang="it-IT" sz="1800" dirty="0">
                <a:latin typeface="Garamond" panose="02020404030301010803" pitchFamily="18" charset="0"/>
                <a:ea typeface="Calibri" panose="020F0502020204030204" pitchFamily="34" charset="0"/>
                <a:cs typeface="Times New Roman" panose="02020603050405020304" pitchFamily="18" charset="0"/>
              </a:rPr>
              <a:t> est; </a:t>
            </a:r>
            <a:r>
              <a:rPr lang="it-IT" sz="1800" dirty="0" err="1">
                <a:latin typeface="Garamond" panose="02020404030301010803" pitchFamily="18" charset="0"/>
                <a:ea typeface="Calibri" panose="020F0502020204030204" pitchFamily="34" charset="0"/>
                <a:cs typeface="Times New Roman" panose="02020603050405020304" pitchFamily="18" charset="0"/>
              </a:rPr>
              <a:t>Tristiti</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æ</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autem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affectus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actus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est, qui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propterea</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nullus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alius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esse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potest</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quam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actus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transeundi</a:t>
            </a:r>
            <a:r>
              <a:rPr lang="it-IT" sz="1800" dirty="0">
                <a:effectLst/>
                <a:latin typeface="Garamond" panose="02020404030301010803" pitchFamily="18" charset="0"/>
                <a:ea typeface="Calibri" panose="020F0502020204030204" pitchFamily="34" charset="0"/>
                <a:cs typeface="Times New Roman" panose="02020603050405020304" pitchFamily="18" charset="0"/>
              </a:rPr>
              <a:t> ad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minorem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perfectionem</a:t>
            </a:r>
            <a:r>
              <a:rPr lang="it-IT" sz="1800" dirty="0">
                <a:effectLst/>
                <a:latin typeface="Garamond" panose="02020404030301010803" pitchFamily="18" charset="0"/>
                <a:ea typeface="Calibri" panose="020F0502020204030204" pitchFamily="34" charset="0"/>
                <a:cs typeface="Times New Roman" panose="02020603050405020304" pitchFamily="18" charset="0"/>
              </a:rPr>
              <a:t>, hoc est,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actus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quo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hominis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agendi</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potentia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minuitur</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vel</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coërcetur</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vide </a:t>
            </a:r>
            <a:r>
              <a:rPr lang="it-IT" sz="1800" i="1" dirty="0" err="1">
                <a:effectLst/>
                <a:latin typeface="Garamond" panose="02020404030301010803" pitchFamily="18" charset="0"/>
                <a:ea typeface="Calibri" panose="020F0502020204030204" pitchFamily="34" charset="0"/>
                <a:cs typeface="Times New Roman" panose="02020603050405020304" pitchFamily="18" charset="0"/>
              </a:rPr>
              <a:t>Schol</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 </a:t>
            </a:r>
            <a:r>
              <a:rPr lang="it-IT" sz="1800" i="1" dirty="0" err="1">
                <a:effectLst/>
                <a:latin typeface="Garamond" panose="02020404030301010803" pitchFamily="18" charset="0"/>
                <a:ea typeface="Calibri" panose="020F0502020204030204" pitchFamily="34" charset="0"/>
                <a:cs typeface="Times New Roman" panose="02020603050405020304" pitchFamily="18" charset="0"/>
              </a:rPr>
              <a:t>Prop</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 11 </a:t>
            </a:r>
            <a:r>
              <a:rPr lang="it-IT" sz="1800" i="1" dirty="0" err="1">
                <a:effectLst/>
                <a:latin typeface="Garamond" panose="02020404030301010803" pitchFamily="18" charset="0"/>
                <a:ea typeface="Calibri" panose="020F0502020204030204" pitchFamily="34" charset="0"/>
                <a:cs typeface="Times New Roman" panose="02020603050405020304" pitchFamily="18" charset="0"/>
              </a:rPr>
              <a:t>hujus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Cæterum</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definitiones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Hilaritatis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Titillationis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Melancholiæ</a:t>
            </a:r>
            <a:r>
              <a:rPr lang="it-IT" sz="1800" dirty="0">
                <a:effectLst/>
                <a:latin typeface="Garamond" panose="02020404030301010803" pitchFamily="18" charset="0"/>
                <a:ea typeface="Calibri" panose="020F0502020204030204" pitchFamily="34" charset="0"/>
                <a:cs typeface="Times New Roman" panose="02020603050405020304" pitchFamily="18" charset="0"/>
              </a:rPr>
              <a:t>, et Doloris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omitto</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quia</a:t>
            </a:r>
            <a:r>
              <a:rPr lang="it-IT" sz="1800" dirty="0">
                <a:effectLst/>
                <a:latin typeface="Garamond" panose="02020404030301010803" pitchFamily="18" charset="0"/>
                <a:ea typeface="Calibri" panose="020F0502020204030204" pitchFamily="34" charset="0"/>
                <a:cs typeface="Times New Roman" panose="02020603050405020304" pitchFamily="18" charset="0"/>
              </a:rPr>
              <a:t> ad Corpus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potissimus</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referuntur</a:t>
            </a:r>
            <a:r>
              <a:rPr lang="it-IT" sz="1800" dirty="0">
                <a:effectLst/>
                <a:latin typeface="Garamond" panose="02020404030301010803" pitchFamily="18" charset="0"/>
                <a:ea typeface="Calibri" panose="020F0502020204030204" pitchFamily="34" charset="0"/>
                <a:cs typeface="Times New Roman" panose="02020603050405020304" pitchFamily="18" charset="0"/>
              </a:rPr>
              <a:t> et non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nisi</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Lætitiæ</a:t>
            </a:r>
            <a:r>
              <a:rPr lang="it-IT" sz="1800" dirty="0">
                <a:effectLst/>
                <a:latin typeface="Garamond" panose="02020404030301010803" pitchFamily="18" charset="0"/>
                <a:ea typeface="Calibri" panose="020F0502020204030204" pitchFamily="34" charset="0"/>
                <a:cs typeface="Times New Roman" panose="02020603050405020304" pitchFamily="18" charset="0"/>
              </a:rPr>
              <a:t>, aut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Tristitiæ</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sunt</a:t>
            </a:r>
            <a:r>
              <a:rPr lang="it-IT" sz="1800" dirty="0">
                <a:effectLst/>
                <a:latin typeface="Garamond" panose="02020404030301010803" pitchFamily="18" charset="0"/>
                <a:ea typeface="Calibri" panose="020F0502020204030204" pitchFamily="34" charset="0"/>
                <a:cs typeface="Times New Roman" panose="02020603050405020304" pitchFamily="18" charset="0"/>
              </a:rPr>
              <a:t> </a:t>
            </a:r>
            <a:r>
              <a:rPr lang="it-IT" sz="1800" dirty="0" err="1">
                <a:effectLst/>
                <a:latin typeface="Garamond" panose="02020404030301010803" pitchFamily="18" charset="0"/>
                <a:ea typeface="Calibri" panose="020F0502020204030204" pitchFamily="34" charset="0"/>
                <a:cs typeface="Times New Roman" panose="02020603050405020304" pitchFamily="18" charset="0"/>
              </a:rPr>
              <a:t>Species</a:t>
            </a:r>
            <a:r>
              <a:rPr lang="it-IT" sz="1800" dirty="0">
                <a:effectLst/>
                <a:latin typeface="Garamond" panose="02020404030301010803" pitchFamily="18" charset="0"/>
                <a:ea typeface="Calibri" panose="020F0502020204030204" pitchFamily="34" charset="0"/>
                <a:cs typeface="Times New Roman" panose="02020603050405020304" pitchFamily="18" charset="0"/>
              </a:rPr>
              <a:t>.</a:t>
            </a:r>
          </a:p>
          <a:p>
            <a:pPr marL="0" indent="0" algn="ctr">
              <a:lnSpc>
                <a:spcPct val="107000"/>
              </a:lnSpc>
              <a:spcAft>
                <a:spcPts val="800"/>
              </a:spcAft>
              <a:buNone/>
            </a:pPr>
            <a:r>
              <a:rPr lang="it-IT" sz="1800" dirty="0">
                <a:effectLst/>
                <a:latin typeface="Garamond" panose="02020404030301010803" pitchFamily="18" charset="0"/>
                <a:ea typeface="Calibri" panose="020F0502020204030204" pitchFamily="34" charset="0"/>
                <a:cs typeface="Times New Roman" panose="02020603050405020304" pitchFamily="18" charset="0"/>
              </a:rPr>
              <a:t>********************************************</a:t>
            </a:r>
          </a:p>
          <a:p>
            <a:pPr marL="0" indent="0" algn="just">
              <a:lnSpc>
                <a:spcPct val="107000"/>
              </a:lnSpc>
              <a:spcAft>
                <a:spcPts val="800"/>
              </a:spcAft>
              <a:buNone/>
            </a:pPr>
            <a:r>
              <a:rPr lang="it-IT" sz="1800" dirty="0">
                <a:effectLst/>
                <a:latin typeface="Garamond" panose="02020404030301010803" pitchFamily="18" charset="0"/>
                <a:ea typeface="Calibri" panose="020F0502020204030204" pitchFamily="34" charset="0"/>
                <a:cs typeface="Times New Roman" panose="02020603050405020304" pitchFamily="18" charset="0"/>
              </a:rPr>
              <a:t>«Dico passaggio. La gioia infatti non è la perfezione stessa. Poiché se l’uomo nascesse con la perfezione alla quale passa</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a:effectLst/>
                <a:latin typeface="Garamond" panose="02020404030301010803" pitchFamily="18" charset="0"/>
                <a:ea typeface="Calibri" panose="020F0502020204030204" pitchFamily="34" charset="0"/>
                <a:cs typeface="Times New Roman" panose="02020603050405020304" pitchFamily="18" charset="0"/>
              </a:rPr>
              <a:t>ne sarebbe in possesso senza moto di gioia; il che si manifesta più chiaramente con il moto di tristezza, che è il suo contrario. Nessuno infatti può negare che la tristezza consiste nel passaggio a una minore perfezione, ma non nella minore perfezione stessa, dal momento che l’uomo non si può rattristare per il fatto di essere partecipe di qualche perfezione. Né possiamo dire che la tristezza consista nella privazione di una maggiore perfezione, poiché la privazione non è nulla; mentre il moto della tristezza è un atto, che pertanto non può essere altro che l’atto del passare a una minore perfezione, ossia l’atto con il quale la potenza di agire dell’uomo viene diminuita o coartata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si veda lo scolio della proposizione 11</a:t>
            </a:r>
            <a:r>
              <a:rPr lang="it-IT" sz="1800" dirty="0">
                <a:effectLst/>
                <a:latin typeface="Garamond" panose="02020404030301010803" pitchFamily="18" charset="0"/>
                <a:ea typeface="Calibri" panose="020F0502020204030204" pitchFamily="34" charset="0"/>
                <a:cs typeface="Times New Roman" panose="02020603050405020304" pitchFamily="18" charset="0"/>
              </a:rPr>
              <a:t>). Per il resto, lascio da parte le definizioni dell’allegria, dell’eccitazione, della melanconia e del dolore, poiché si riferiscono principalmente al corpo e sono specie di gioia e di tristezza».</a:t>
            </a:r>
          </a:p>
          <a:p>
            <a:pPr marL="0" indent="0" algn="r">
              <a:lnSpc>
                <a:spcPct val="107000"/>
              </a:lnSpc>
              <a:spcAft>
                <a:spcPts val="800"/>
              </a:spcAft>
              <a:buNone/>
            </a:pPr>
            <a:r>
              <a:rPr lang="it-IT" sz="1400" dirty="0">
                <a:latin typeface="Garamond" panose="02020404030301010803" pitchFamily="18" charset="0"/>
                <a:ea typeface="Calibri" panose="020F0502020204030204" pitchFamily="34" charset="0"/>
                <a:cs typeface="Times New Roman" panose="02020603050405020304" pitchFamily="18" charset="0"/>
              </a:rPr>
              <a:t>(Ivi, pp. 220-221)</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158989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3BC73EA-C3F2-41CA-A2E3-72089D025A9B}"/>
              </a:ext>
            </a:extLst>
          </p:cNvPr>
          <p:cNvSpPr>
            <a:spLocks noGrp="1"/>
          </p:cNvSpPr>
          <p:nvPr>
            <p:ph idx="1"/>
          </p:nvPr>
        </p:nvSpPr>
        <p:spPr>
          <a:xfrm>
            <a:off x="95250" y="0"/>
            <a:ext cx="12096750" cy="6857999"/>
          </a:xfrm>
        </p:spPr>
        <p:txBody>
          <a:bodyPr>
            <a:normAutofit fontScale="92500" lnSpcReduction="20000"/>
          </a:bodyPr>
          <a:lstStyle/>
          <a:p>
            <a:pPr marL="0" indent="0">
              <a:buNone/>
            </a:pPr>
            <a:endParaRPr lang="it-IT" sz="1800"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just">
              <a:lnSpc>
                <a:spcPct val="117000"/>
              </a:lnSpc>
              <a:buNone/>
            </a:pPr>
            <a:r>
              <a:rPr lang="it-IT" sz="1900" dirty="0" err="1">
                <a:latin typeface="Garamond" panose="02020404030301010803" pitchFamily="18" charset="0"/>
                <a:ea typeface="Calibri" panose="020F0502020204030204" pitchFamily="34" charset="0"/>
                <a:cs typeface="Times New Roman" panose="02020603050405020304" pitchFamily="18" charset="0"/>
              </a:rPr>
              <a:t>Titillatio</a:t>
            </a:r>
            <a:r>
              <a:rPr lang="it-IT" sz="1900" dirty="0">
                <a:latin typeface="Garamond" panose="02020404030301010803" pitchFamily="18" charset="0"/>
                <a:ea typeface="Calibri" panose="020F0502020204030204" pitchFamily="34" charset="0"/>
                <a:cs typeface="Times New Roman" panose="02020603050405020304" pitchFamily="18" charset="0"/>
              </a:rPr>
              <a:t> est </a:t>
            </a:r>
            <a:r>
              <a:rPr lang="it-IT" sz="1900" dirty="0" err="1">
                <a:latin typeface="Garamond" panose="02020404030301010803" pitchFamily="18" charset="0"/>
                <a:ea typeface="Calibri" panose="020F0502020204030204" pitchFamily="34" charset="0"/>
                <a:cs typeface="Times New Roman" panose="02020603050405020304" pitchFamily="18" charset="0"/>
              </a:rPr>
              <a:t>Lætitia</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quæ</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quatenus</a:t>
            </a:r>
            <a:r>
              <a:rPr lang="it-IT" sz="1900" dirty="0">
                <a:latin typeface="Garamond" panose="02020404030301010803" pitchFamily="18" charset="0"/>
                <a:ea typeface="Calibri" panose="020F0502020204030204" pitchFamily="34" charset="0"/>
                <a:cs typeface="Times New Roman" panose="02020603050405020304" pitchFamily="18" charset="0"/>
              </a:rPr>
              <a:t> ad Corpus </a:t>
            </a:r>
            <a:r>
              <a:rPr lang="it-IT" sz="1900" dirty="0" err="1">
                <a:latin typeface="Garamond" panose="02020404030301010803" pitchFamily="18" charset="0"/>
                <a:ea typeface="Calibri" panose="020F0502020204030204" pitchFamily="34" charset="0"/>
                <a:cs typeface="Times New Roman" panose="02020603050405020304" pitchFamily="18" charset="0"/>
              </a:rPr>
              <a:t>refertur</a:t>
            </a:r>
            <a:r>
              <a:rPr lang="it-IT" sz="1900" dirty="0">
                <a:latin typeface="Garamond" panose="02020404030301010803" pitchFamily="18" charset="0"/>
                <a:ea typeface="Calibri" panose="020F0502020204030204" pitchFamily="34" charset="0"/>
                <a:cs typeface="Times New Roman" panose="02020603050405020304" pitchFamily="18" charset="0"/>
              </a:rPr>
              <a:t>, in hoc </a:t>
            </a:r>
            <a:r>
              <a:rPr lang="it-IT" sz="1900" dirty="0" err="1">
                <a:latin typeface="Garamond" panose="02020404030301010803" pitchFamily="18" charset="0"/>
                <a:ea typeface="Calibri" panose="020F0502020204030204" pitchFamily="34" charset="0"/>
                <a:cs typeface="Times New Roman" panose="02020603050405020304" pitchFamily="18" charset="0"/>
              </a:rPr>
              <a:t>consistit</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quod</a:t>
            </a:r>
            <a:r>
              <a:rPr lang="it-IT" sz="1900" dirty="0">
                <a:latin typeface="Garamond" panose="02020404030301010803" pitchFamily="18" charset="0"/>
                <a:ea typeface="Calibri" panose="020F0502020204030204" pitchFamily="34" charset="0"/>
                <a:cs typeface="Times New Roman" panose="02020603050405020304" pitchFamily="18" charset="0"/>
              </a:rPr>
              <a:t> una, </a:t>
            </a:r>
            <a:r>
              <a:rPr lang="it-IT" sz="1900" dirty="0" err="1">
                <a:latin typeface="Garamond" panose="02020404030301010803" pitchFamily="18" charset="0"/>
                <a:ea typeface="Calibri" panose="020F0502020204030204" pitchFamily="34" charset="0"/>
                <a:cs typeface="Times New Roman" panose="02020603050405020304" pitchFamily="18" charset="0"/>
              </a:rPr>
              <a:t>vel</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aliquot</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ejus</a:t>
            </a:r>
            <a:r>
              <a:rPr lang="it-IT" sz="1900" dirty="0">
                <a:latin typeface="Garamond" panose="02020404030301010803" pitchFamily="18" charset="0"/>
                <a:ea typeface="Calibri" panose="020F0502020204030204" pitchFamily="34" charset="0"/>
                <a:cs typeface="Times New Roman" panose="02020603050405020304" pitchFamily="18" charset="0"/>
              </a:rPr>
              <a:t> partes </a:t>
            </a:r>
            <a:r>
              <a:rPr lang="it-IT" sz="1900" dirty="0" err="1">
                <a:latin typeface="Garamond" panose="02020404030301010803" pitchFamily="18" charset="0"/>
                <a:ea typeface="Calibri" panose="020F0502020204030204" pitchFamily="34" charset="0"/>
                <a:cs typeface="Times New Roman" panose="02020603050405020304" pitchFamily="18" charset="0"/>
              </a:rPr>
              <a:t>præ</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reliquis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afficiuntur</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i="1" dirty="0">
                <a:latin typeface="Garamond" panose="02020404030301010803" pitchFamily="18" charset="0"/>
                <a:ea typeface="Calibri" panose="020F0502020204030204" pitchFamily="34" charset="0"/>
                <a:cs typeface="Times New Roman" panose="02020603050405020304" pitchFamily="18" charset="0"/>
              </a:rPr>
              <a:t>vide </a:t>
            </a:r>
            <a:r>
              <a:rPr lang="it-IT" sz="1900" i="1" dirty="0" err="1">
                <a:latin typeface="Garamond" panose="02020404030301010803" pitchFamily="18" charset="0"/>
                <a:ea typeface="Calibri" panose="020F0502020204030204" pitchFamily="34" charset="0"/>
                <a:cs typeface="Times New Roman" panose="02020603050405020304" pitchFamily="18" charset="0"/>
              </a:rPr>
              <a:t>ejus</a:t>
            </a:r>
            <a:r>
              <a:rPr lang="it-IT" sz="1900" i="1" dirty="0">
                <a:latin typeface="Garamond" panose="02020404030301010803" pitchFamily="18" charset="0"/>
                <a:ea typeface="Calibri" panose="020F0502020204030204" pitchFamily="34" charset="0"/>
                <a:cs typeface="Times New Roman" panose="02020603050405020304" pitchFamily="18" charset="0"/>
              </a:rPr>
              <a:t> </a:t>
            </a:r>
            <a:r>
              <a:rPr lang="it-IT" sz="1900" i="1" dirty="0" err="1">
                <a:latin typeface="Garamond" panose="02020404030301010803" pitchFamily="18" charset="0"/>
                <a:ea typeface="Calibri" panose="020F0502020204030204" pitchFamily="34" charset="0"/>
                <a:cs typeface="Times New Roman" panose="02020603050405020304" pitchFamily="18" charset="0"/>
              </a:rPr>
              <a:t>Defin</a:t>
            </a:r>
            <a:r>
              <a:rPr lang="it-IT" sz="1900" i="1" dirty="0">
                <a:latin typeface="Garamond" panose="02020404030301010803" pitchFamily="18" charset="0"/>
                <a:ea typeface="Calibri" panose="020F0502020204030204" pitchFamily="34" charset="0"/>
                <a:cs typeface="Times New Roman" panose="02020603050405020304" pitchFamily="18" charset="0"/>
              </a:rPr>
              <a:t>. in </a:t>
            </a:r>
            <a:r>
              <a:rPr lang="it-IT" sz="1900" i="1" dirty="0" err="1">
                <a:latin typeface="Garamond" panose="02020404030301010803" pitchFamily="18" charset="0"/>
                <a:ea typeface="Calibri" panose="020F0502020204030204" pitchFamily="34" charset="0"/>
                <a:cs typeface="Times New Roman" panose="02020603050405020304" pitchFamily="18" charset="0"/>
              </a:rPr>
              <a:t>Schol</a:t>
            </a:r>
            <a:r>
              <a:rPr lang="it-IT" sz="1900" i="1" dirty="0">
                <a:latin typeface="Garamond" panose="02020404030301010803" pitchFamily="18" charset="0"/>
                <a:ea typeface="Calibri" panose="020F0502020204030204" pitchFamily="34" charset="0"/>
                <a:cs typeface="Times New Roman" panose="02020603050405020304" pitchFamily="18" charset="0"/>
              </a:rPr>
              <a:t>. </a:t>
            </a:r>
            <a:r>
              <a:rPr lang="it-IT" sz="1900" i="1" dirty="0" err="1">
                <a:latin typeface="Garamond" panose="02020404030301010803" pitchFamily="18" charset="0"/>
                <a:ea typeface="Calibri" panose="020F0502020204030204" pitchFamily="34" charset="0"/>
                <a:cs typeface="Times New Roman" panose="02020603050405020304" pitchFamily="18" charset="0"/>
              </a:rPr>
              <a:t>Prop</a:t>
            </a:r>
            <a:r>
              <a:rPr lang="it-IT" sz="1900" i="1" dirty="0">
                <a:latin typeface="Garamond" panose="02020404030301010803" pitchFamily="18" charset="0"/>
                <a:ea typeface="Calibri" panose="020F0502020204030204" pitchFamily="34" charset="0"/>
                <a:cs typeface="Times New Roman" panose="02020603050405020304" pitchFamily="18" charset="0"/>
              </a:rPr>
              <a:t>. 11 p. 3</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cujus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affectus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potentia</a:t>
            </a:r>
            <a:r>
              <a:rPr lang="it-IT" sz="1900" dirty="0">
                <a:latin typeface="Garamond" panose="02020404030301010803" pitchFamily="18" charset="0"/>
                <a:ea typeface="Calibri" panose="020F0502020204030204" pitchFamily="34" charset="0"/>
                <a:cs typeface="Times New Roman" panose="02020603050405020304" pitchFamily="18" charset="0"/>
              </a:rPr>
              <a:t> tanta esse </a:t>
            </a:r>
            <a:r>
              <a:rPr lang="it-IT" sz="1900" dirty="0" err="1">
                <a:latin typeface="Garamond" panose="02020404030301010803" pitchFamily="18" charset="0"/>
                <a:ea typeface="Calibri" panose="020F0502020204030204" pitchFamily="34" charset="0"/>
                <a:cs typeface="Times New Roman" panose="02020603050405020304" pitchFamily="18" charset="0"/>
              </a:rPr>
              <a:t>potest</a:t>
            </a:r>
            <a:r>
              <a:rPr lang="it-IT" sz="1900" dirty="0">
                <a:latin typeface="Garamond" panose="02020404030301010803" pitchFamily="18" charset="0"/>
                <a:ea typeface="Calibri" panose="020F0502020204030204" pitchFamily="34" charset="0"/>
                <a:cs typeface="Times New Roman" panose="02020603050405020304" pitchFamily="18" charset="0"/>
              </a:rPr>
              <a:t>, ut </a:t>
            </a:r>
            <a:r>
              <a:rPr lang="it-IT" sz="1900" dirty="0" err="1">
                <a:latin typeface="Garamond" panose="02020404030301010803" pitchFamily="18" charset="0"/>
                <a:ea typeface="Calibri" panose="020F0502020204030204" pitchFamily="34" charset="0"/>
                <a:cs typeface="Times New Roman" panose="02020603050405020304" pitchFamily="18" charset="0"/>
              </a:rPr>
              <a:t>reliquas</a:t>
            </a:r>
            <a:r>
              <a:rPr lang="it-IT" sz="1900" dirty="0">
                <a:latin typeface="Garamond" panose="02020404030301010803" pitchFamily="18" charset="0"/>
                <a:ea typeface="Calibri" panose="020F0502020204030204" pitchFamily="34" charset="0"/>
                <a:cs typeface="Times New Roman" panose="02020603050405020304" pitchFamily="18" charset="0"/>
              </a:rPr>
              <a:t> Corporis </a:t>
            </a:r>
            <a:r>
              <a:rPr lang="it-IT" sz="1900" dirty="0" err="1">
                <a:latin typeface="Garamond" panose="02020404030301010803" pitchFamily="18" charset="0"/>
                <a:ea typeface="Calibri" panose="020F0502020204030204" pitchFamily="34" charset="0"/>
                <a:cs typeface="Times New Roman" panose="02020603050405020304" pitchFamily="18" charset="0"/>
              </a:rPr>
              <a:t>actiones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superet</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i="1" dirty="0">
                <a:latin typeface="Garamond" panose="02020404030301010803" pitchFamily="18" charset="0"/>
                <a:ea typeface="Calibri" panose="020F0502020204030204" pitchFamily="34" charset="0"/>
                <a:cs typeface="Times New Roman" panose="02020603050405020304" pitchFamily="18" charset="0"/>
              </a:rPr>
              <a:t>per </a:t>
            </a:r>
            <a:r>
              <a:rPr lang="it-IT" sz="1900" i="1" dirty="0" err="1">
                <a:latin typeface="Garamond" panose="02020404030301010803" pitchFamily="18" charset="0"/>
                <a:ea typeface="Calibri" panose="020F0502020204030204" pitchFamily="34" charset="0"/>
                <a:cs typeface="Times New Roman" panose="02020603050405020304" pitchFamily="18" charset="0"/>
              </a:rPr>
              <a:t>Prop</a:t>
            </a:r>
            <a:r>
              <a:rPr lang="it-IT" sz="1900" i="1" dirty="0">
                <a:latin typeface="Garamond" panose="02020404030301010803" pitchFamily="18" charset="0"/>
                <a:ea typeface="Calibri" panose="020F0502020204030204" pitchFamily="34" charset="0"/>
                <a:cs typeface="Times New Roman" panose="02020603050405020304" pitchFamily="18" charset="0"/>
              </a:rPr>
              <a:t>. 6 </a:t>
            </a:r>
            <a:r>
              <a:rPr lang="it-IT" sz="1900" i="1" dirty="0" err="1">
                <a:latin typeface="Garamond" panose="02020404030301010803" pitchFamily="18" charset="0"/>
                <a:ea typeface="Calibri" panose="020F0502020204030204" pitchFamily="34" charset="0"/>
                <a:cs typeface="Times New Roman" panose="02020603050405020304" pitchFamily="18" charset="0"/>
              </a:rPr>
              <a:t>hujus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eique</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pertinaciter</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adhæreat</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atque</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adeo</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impediat</a:t>
            </a:r>
            <a:r>
              <a:rPr lang="it-IT" sz="1900" dirty="0">
                <a:latin typeface="Garamond" panose="02020404030301010803" pitchFamily="18" charset="0"/>
                <a:ea typeface="Calibri" panose="020F0502020204030204" pitchFamily="34" charset="0"/>
                <a:cs typeface="Times New Roman" panose="02020603050405020304" pitchFamily="18" charset="0"/>
              </a:rPr>
              <a:t>, quo </a:t>
            </a:r>
            <a:r>
              <a:rPr lang="it-IT" sz="1900" dirty="0" err="1">
                <a:latin typeface="Garamond" panose="02020404030301010803" pitchFamily="18" charset="0"/>
                <a:ea typeface="Calibri" panose="020F0502020204030204" pitchFamily="34" charset="0"/>
                <a:cs typeface="Times New Roman" panose="02020603050405020304" pitchFamily="18" charset="0"/>
              </a:rPr>
              <a:t>minus</a:t>
            </a:r>
            <a:r>
              <a:rPr lang="it-IT" sz="1900" dirty="0">
                <a:latin typeface="Garamond" panose="02020404030301010803" pitchFamily="18" charset="0"/>
                <a:ea typeface="Calibri" panose="020F0502020204030204" pitchFamily="34" charset="0"/>
                <a:cs typeface="Times New Roman" panose="02020603050405020304" pitchFamily="18" charset="0"/>
              </a:rPr>
              <a:t> Corpus </a:t>
            </a:r>
            <a:r>
              <a:rPr lang="it-IT" sz="1900" dirty="0" err="1">
                <a:latin typeface="Garamond" panose="02020404030301010803" pitchFamily="18" charset="0"/>
                <a:ea typeface="Calibri" panose="020F0502020204030204" pitchFamily="34" charset="0"/>
                <a:cs typeface="Times New Roman" panose="02020603050405020304" pitchFamily="18" charset="0"/>
              </a:rPr>
              <a:t>aptum</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sit</a:t>
            </a:r>
            <a:r>
              <a:rPr lang="it-IT" sz="1900" dirty="0">
                <a:latin typeface="Garamond" panose="02020404030301010803" pitchFamily="18" charset="0"/>
                <a:ea typeface="Calibri" panose="020F0502020204030204" pitchFamily="34" charset="0"/>
                <a:cs typeface="Times New Roman" panose="02020603050405020304" pitchFamily="18" charset="0"/>
              </a:rPr>
              <a:t>, ut </a:t>
            </a:r>
            <a:r>
              <a:rPr lang="it-IT" sz="1900" dirty="0" err="1">
                <a:latin typeface="Garamond" panose="02020404030301010803" pitchFamily="18" charset="0"/>
                <a:ea typeface="Calibri" panose="020F0502020204030204" pitchFamily="34" charset="0"/>
                <a:cs typeface="Times New Roman" panose="02020603050405020304" pitchFamily="18" charset="0"/>
              </a:rPr>
              <a:t>plurimis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aliis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modis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afficiatur</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adeoque</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i="1" dirty="0">
                <a:latin typeface="Garamond" panose="02020404030301010803" pitchFamily="18" charset="0"/>
                <a:ea typeface="Calibri" panose="020F0502020204030204" pitchFamily="34" charset="0"/>
                <a:cs typeface="Times New Roman" panose="02020603050405020304" pitchFamily="18" charset="0"/>
              </a:rPr>
              <a:t>per </a:t>
            </a:r>
            <a:r>
              <a:rPr lang="it-IT" sz="1900" i="1" dirty="0" err="1">
                <a:latin typeface="Garamond" panose="02020404030301010803" pitchFamily="18" charset="0"/>
                <a:ea typeface="Calibri" panose="020F0502020204030204" pitchFamily="34" charset="0"/>
                <a:cs typeface="Times New Roman" panose="02020603050405020304" pitchFamily="18" charset="0"/>
              </a:rPr>
              <a:t>Prop</a:t>
            </a:r>
            <a:r>
              <a:rPr lang="it-IT" sz="1900" i="1" dirty="0">
                <a:latin typeface="Garamond" panose="02020404030301010803" pitchFamily="18" charset="0"/>
                <a:ea typeface="Calibri" panose="020F0502020204030204" pitchFamily="34" charset="0"/>
                <a:cs typeface="Times New Roman" panose="02020603050405020304" pitchFamily="18" charset="0"/>
              </a:rPr>
              <a:t>. 38 </a:t>
            </a:r>
            <a:r>
              <a:rPr lang="it-IT" sz="1900" i="1" dirty="0" err="1">
                <a:latin typeface="Garamond" panose="02020404030301010803" pitchFamily="18" charset="0"/>
                <a:ea typeface="Calibri" panose="020F0502020204030204" pitchFamily="34" charset="0"/>
                <a:cs typeface="Times New Roman" panose="02020603050405020304" pitchFamily="18" charset="0"/>
              </a:rPr>
              <a:t>hujus</a:t>
            </a:r>
            <a:r>
              <a:rPr lang="it-IT" sz="1900" dirty="0">
                <a:latin typeface="Garamond" panose="02020404030301010803" pitchFamily="18" charset="0"/>
                <a:ea typeface="Calibri" panose="020F0502020204030204" pitchFamily="34" charset="0"/>
                <a:cs typeface="Times New Roman" panose="02020603050405020304" pitchFamily="18" charset="0"/>
              </a:rPr>
              <a:t>) mala esse </a:t>
            </a:r>
            <a:r>
              <a:rPr lang="it-IT" sz="1900" dirty="0" err="1">
                <a:latin typeface="Garamond" panose="02020404030301010803" pitchFamily="18" charset="0"/>
                <a:ea typeface="Calibri" panose="020F0502020204030204" pitchFamily="34" charset="0"/>
                <a:cs typeface="Times New Roman" panose="02020603050405020304" pitchFamily="18" charset="0"/>
              </a:rPr>
              <a:t>potest</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Deinde</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Dolor</a:t>
            </a:r>
            <a:r>
              <a:rPr lang="it-IT" sz="1900" dirty="0">
                <a:latin typeface="Garamond" panose="02020404030301010803" pitchFamily="18" charset="0"/>
                <a:ea typeface="Calibri" panose="020F0502020204030204" pitchFamily="34" charset="0"/>
                <a:cs typeface="Times New Roman" panose="02020603050405020304" pitchFamily="18" charset="0"/>
              </a:rPr>
              <a:t>, qui contra </a:t>
            </a:r>
            <a:r>
              <a:rPr lang="it-IT" sz="1900" dirty="0" err="1">
                <a:latin typeface="Garamond" panose="02020404030301010803" pitchFamily="18" charset="0"/>
                <a:ea typeface="Calibri" panose="020F0502020204030204" pitchFamily="34" charset="0"/>
                <a:cs typeface="Times New Roman" panose="02020603050405020304" pitchFamily="18" charset="0"/>
              </a:rPr>
              <a:t>Tristitia</a:t>
            </a:r>
            <a:r>
              <a:rPr lang="it-IT" sz="1900" dirty="0">
                <a:latin typeface="Garamond" panose="02020404030301010803" pitchFamily="18" charset="0"/>
                <a:ea typeface="Calibri" panose="020F0502020204030204" pitchFamily="34" charset="0"/>
                <a:cs typeface="Times New Roman" panose="02020603050405020304" pitchFamily="18" charset="0"/>
              </a:rPr>
              <a:t> est, in se solo </a:t>
            </a:r>
            <a:r>
              <a:rPr lang="it-IT" sz="1900" dirty="0" err="1">
                <a:latin typeface="Garamond" panose="02020404030301010803" pitchFamily="18" charset="0"/>
                <a:ea typeface="Calibri" panose="020F0502020204030204" pitchFamily="34" charset="0"/>
                <a:cs typeface="Times New Roman" panose="02020603050405020304" pitchFamily="18" charset="0"/>
              </a:rPr>
              <a:t>consideratus</a:t>
            </a:r>
            <a:r>
              <a:rPr lang="it-IT" sz="1900" dirty="0">
                <a:latin typeface="Garamond" panose="02020404030301010803" pitchFamily="18" charset="0"/>
                <a:ea typeface="Calibri" panose="020F0502020204030204" pitchFamily="34" charset="0"/>
                <a:cs typeface="Times New Roman" panose="02020603050405020304" pitchFamily="18" charset="0"/>
              </a:rPr>
              <a:t>, non </a:t>
            </a:r>
            <a:r>
              <a:rPr lang="it-IT" sz="1900" dirty="0" err="1">
                <a:latin typeface="Garamond" panose="02020404030301010803" pitchFamily="18" charset="0"/>
                <a:ea typeface="Calibri" panose="020F0502020204030204" pitchFamily="34" charset="0"/>
                <a:cs typeface="Times New Roman" panose="02020603050405020304" pitchFamily="18" charset="0"/>
              </a:rPr>
              <a:t>potest</a:t>
            </a:r>
            <a:r>
              <a:rPr lang="it-IT" sz="1900" dirty="0">
                <a:latin typeface="Garamond" panose="02020404030301010803" pitchFamily="18" charset="0"/>
                <a:ea typeface="Calibri" panose="020F0502020204030204" pitchFamily="34" charset="0"/>
                <a:cs typeface="Times New Roman" panose="02020603050405020304" pitchFamily="18" charset="0"/>
              </a:rPr>
              <a:t> esse bonus (</a:t>
            </a:r>
            <a:r>
              <a:rPr lang="it-IT" sz="1900" i="1" dirty="0">
                <a:latin typeface="Garamond" panose="02020404030301010803" pitchFamily="18" charset="0"/>
                <a:ea typeface="Calibri" panose="020F0502020204030204" pitchFamily="34" charset="0"/>
                <a:cs typeface="Times New Roman" panose="02020603050405020304" pitchFamily="18" charset="0"/>
              </a:rPr>
              <a:t>per </a:t>
            </a:r>
            <a:r>
              <a:rPr lang="it-IT" sz="1900" i="1" dirty="0" err="1">
                <a:latin typeface="Garamond" panose="02020404030301010803" pitchFamily="18" charset="0"/>
                <a:ea typeface="Calibri" panose="020F0502020204030204" pitchFamily="34" charset="0"/>
                <a:cs typeface="Times New Roman" panose="02020603050405020304" pitchFamily="18" charset="0"/>
              </a:rPr>
              <a:t>Prop</a:t>
            </a:r>
            <a:r>
              <a:rPr lang="it-IT" sz="1900" i="1" dirty="0">
                <a:latin typeface="Garamond" panose="02020404030301010803" pitchFamily="18" charset="0"/>
                <a:ea typeface="Calibri" panose="020F0502020204030204" pitchFamily="34" charset="0"/>
                <a:cs typeface="Times New Roman" panose="02020603050405020304" pitchFamily="18" charset="0"/>
              </a:rPr>
              <a:t>. 41 </a:t>
            </a:r>
            <a:r>
              <a:rPr lang="it-IT" sz="1900" i="1" dirty="0" err="1">
                <a:latin typeface="Garamond" panose="02020404030301010803" pitchFamily="18" charset="0"/>
                <a:ea typeface="Calibri" panose="020F0502020204030204" pitchFamily="34" charset="0"/>
                <a:cs typeface="Times New Roman" panose="02020603050405020304" pitchFamily="18" charset="0"/>
              </a:rPr>
              <a:t>hujus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Verum</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quia</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ejus</a:t>
            </a:r>
            <a:r>
              <a:rPr lang="it-IT" sz="1900" dirty="0">
                <a:latin typeface="Garamond" panose="02020404030301010803" pitchFamily="18" charset="0"/>
                <a:ea typeface="Calibri" panose="020F0502020204030204" pitchFamily="34" charset="0"/>
                <a:cs typeface="Times New Roman" panose="02020603050405020304" pitchFamily="18" charset="0"/>
              </a:rPr>
              <a:t> vis, et </a:t>
            </a:r>
            <a:r>
              <a:rPr lang="it-IT" sz="1900" dirty="0" err="1">
                <a:latin typeface="Garamond" panose="02020404030301010803" pitchFamily="18" charset="0"/>
                <a:ea typeface="Calibri" panose="020F0502020204030204" pitchFamily="34" charset="0"/>
                <a:cs typeface="Times New Roman" panose="02020603050405020304" pitchFamily="18" charset="0"/>
              </a:rPr>
              <a:t>incrementum</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definitur</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potentia</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causæ</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externæ</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cum</a:t>
            </a:r>
            <a:r>
              <a:rPr lang="it-IT" sz="1900" dirty="0">
                <a:latin typeface="Garamond" panose="02020404030301010803" pitchFamily="18" charset="0"/>
                <a:ea typeface="Calibri" panose="020F0502020204030204" pitchFamily="34" charset="0"/>
                <a:cs typeface="Times New Roman" panose="02020603050405020304" pitchFamily="18" charset="0"/>
              </a:rPr>
              <a:t> nostra comparata (</a:t>
            </a:r>
            <a:r>
              <a:rPr lang="it-IT" sz="1900" i="1" dirty="0">
                <a:latin typeface="Garamond" panose="02020404030301010803" pitchFamily="18" charset="0"/>
                <a:ea typeface="Calibri" panose="020F0502020204030204" pitchFamily="34" charset="0"/>
                <a:cs typeface="Times New Roman" panose="02020603050405020304" pitchFamily="18" charset="0"/>
              </a:rPr>
              <a:t>per </a:t>
            </a:r>
            <a:r>
              <a:rPr lang="it-IT" sz="1900" i="1" dirty="0" err="1">
                <a:latin typeface="Garamond" panose="02020404030301010803" pitchFamily="18" charset="0"/>
                <a:ea typeface="Calibri" panose="020F0502020204030204" pitchFamily="34" charset="0"/>
                <a:cs typeface="Times New Roman" panose="02020603050405020304" pitchFamily="18" charset="0"/>
              </a:rPr>
              <a:t>Prop</a:t>
            </a:r>
            <a:r>
              <a:rPr lang="it-IT" sz="1900" i="1" dirty="0">
                <a:latin typeface="Garamond" panose="02020404030301010803" pitchFamily="18" charset="0"/>
                <a:ea typeface="Calibri" panose="020F0502020204030204" pitchFamily="34" charset="0"/>
                <a:cs typeface="Times New Roman" panose="02020603050405020304" pitchFamily="18" charset="0"/>
              </a:rPr>
              <a:t>. 5 </a:t>
            </a:r>
            <a:r>
              <a:rPr lang="it-IT" sz="1900" i="1" dirty="0" err="1">
                <a:latin typeface="Garamond" panose="02020404030301010803" pitchFamily="18" charset="0"/>
                <a:ea typeface="Calibri" panose="020F0502020204030204" pitchFamily="34" charset="0"/>
                <a:cs typeface="Times New Roman" panose="02020603050405020304" pitchFamily="18" charset="0"/>
              </a:rPr>
              <a:t>hujus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possumus</a:t>
            </a:r>
            <a:r>
              <a:rPr lang="it-IT" sz="1900" dirty="0">
                <a:latin typeface="Garamond" panose="02020404030301010803" pitchFamily="18" charset="0"/>
                <a:ea typeface="Calibri" panose="020F0502020204030204" pitchFamily="34" charset="0"/>
                <a:cs typeface="Times New Roman" panose="02020603050405020304" pitchFamily="18" charset="0"/>
              </a:rPr>
              <a:t> ergo </a:t>
            </a:r>
            <a:r>
              <a:rPr lang="it-IT" sz="1900" dirty="0" err="1">
                <a:latin typeface="Garamond" panose="02020404030301010803" pitchFamily="18" charset="0"/>
                <a:ea typeface="Calibri" panose="020F0502020204030204" pitchFamily="34" charset="0"/>
                <a:cs typeface="Times New Roman" panose="02020603050405020304" pitchFamily="18" charset="0"/>
              </a:rPr>
              <a:t>hujus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affectus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infinitos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virium</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concipere</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gradus</a:t>
            </a:r>
            <a:r>
              <a:rPr lang="it-IT" sz="1900" dirty="0">
                <a:latin typeface="Garamond" panose="02020404030301010803" pitchFamily="18" charset="0"/>
                <a:ea typeface="Calibri" panose="020F0502020204030204" pitchFamily="34" charset="0"/>
                <a:cs typeface="Times New Roman" panose="02020603050405020304" pitchFamily="18" charset="0"/>
              </a:rPr>
              <a:t>, et </a:t>
            </a:r>
            <a:r>
              <a:rPr lang="it-IT" sz="1900" dirty="0" err="1">
                <a:latin typeface="Garamond" panose="02020404030301010803" pitchFamily="18" charset="0"/>
                <a:ea typeface="Calibri" panose="020F0502020204030204" pitchFamily="34" charset="0"/>
                <a:cs typeface="Times New Roman" panose="02020603050405020304" pitchFamily="18" charset="0"/>
              </a:rPr>
              <a:t>modos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i="1" dirty="0">
                <a:latin typeface="Garamond" panose="02020404030301010803" pitchFamily="18" charset="0"/>
                <a:ea typeface="Calibri" panose="020F0502020204030204" pitchFamily="34" charset="0"/>
                <a:cs typeface="Times New Roman" panose="02020603050405020304" pitchFamily="18" charset="0"/>
              </a:rPr>
              <a:t>per </a:t>
            </a:r>
            <a:r>
              <a:rPr lang="it-IT" sz="1900" i="1" dirty="0" err="1">
                <a:latin typeface="Garamond" panose="02020404030301010803" pitchFamily="18" charset="0"/>
                <a:ea typeface="Calibri" panose="020F0502020204030204" pitchFamily="34" charset="0"/>
                <a:cs typeface="Times New Roman" panose="02020603050405020304" pitchFamily="18" charset="0"/>
              </a:rPr>
              <a:t>Prop</a:t>
            </a:r>
            <a:r>
              <a:rPr lang="it-IT" sz="1900" i="1" dirty="0">
                <a:latin typeface="Garamond" panose="02020404030301010803" pitchFamily="18" charset="0"/>
                <a:ea typeface="Calibri" panose="020F0502020204030204" pitchFamily="34" charset="0"/>
                <a:cs typeface="Times New Roman" panose="02020603050405020304" pitchFamily="18" charset="0"/>
              </a:rPr>
              <a:t>. 3 </a:t>
            </a:r>
            <a:r>
              <a:rPr lang="it-IT" sz="1900" i="1" dirty="0" err="1">
                <a:latin typeface="Garamond" panose="02020404030301010803" pitchFamily="18" charset="0"/>
                <a:ea typeface="Calibri" panose="020F0502020204030204" pitchFamily="34" charset="0"/>
                <a:cs typeface="Times New Roman" panose="02020603050405020304" pitchFamily="18" charset="0"/>
              </a:rPr>
              <a:t>hujus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atque</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adeo</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eundem</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talem</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concipere</a:t>
            </a:r>
            <a:r>
              <a:rPr lang="it-IT" sz="1900" dirty="0">
                <a:latin typeface="Garamond" panose="02020404030301010803" pitchFamily="18" charset="0"/>
                <a:ea typeface="Calibri" panose="020F0502020204030204" pitchFamily="34" charset="0"/>
                <a:cs typeface="Times New Roman" panose="02020603050405020304" pitchFamily="18" charset="0"/>
              </a:rPr>
              <a:t>, qui </a:t>
            </a:r>
            <a:r>
              <a:rPr lang="it-IT" sz="1900" dirty="0" err="1">
                <a:latin typeface="Garamond" panose="02020404030301010803" pitchFamily="18" charset="0"/>
                <a:ea typeface="Calibri" panose="020F0502020204030204" pitchFamily="34" charset="0"/>
                <a:cs typeface="Times New Roman" panose="02020603050405020304" pitchFamily="18" charset="0"/>
              </a:rPr>
              <a:t>Titillationem</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possit</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coërcere</a:t>
            </a:r>
            <a:r>
              <a:rPr lang="it-IT" sz="1900" dirty="0">
                <a:latin typeface="Garamond" panose="02020404030301010803" pitchFamily="18" charset="0"/>
                <a:ea typeface="Calibri" panose="020F0502020204030204" pitchFamily="34" charset="0"/>
                <a:cs typeface="Times New Roman" panose="02020603050405020304" pitchFamily="18" charset="0"/>
              </a:rPr>
              <a:t>, ut </a:t>
            </a:r>
            <a:r>
              <a:rPr lang="it-IT" sz="1900" dirty="0" err="1">
                <a:latin typeface="Garamond" panose="02020404030301010803" pitchFamily="18" charset="0"/>
                <a:ea typeface="Calibri" panose="020F0502020204030204" pitchFamily="34" charset="0"/>
                <a:cs typeface="Times New Roman" panose="02020603050405020304" pitchFamily="18" charset="0"/>
              </a:rPr>
              <a:t>excessum</a:t>
            </a:r>
            <a:r>
              <a:rPr lang="it-IT" sz="1900" dirty="0">
                <a:latin typeface="Garamond" panose="02020404030301010803" pitchFamily="18" charset="0"/>
                <a:ea typeface="Calibri" panose="020F0502020204030204" pitchFamily="34" charset="0"/>
                <a:cs typeface="Times New Roman" panose="02020603050405020304" pitchFamily="18" charset="0"/>
              </a:rPr>
              <a:t> non </a:t>
            </a:r>
            <a:r>
              <a:rPr lang="it-IT" sz="1900" dirty="0" err="1">
                <a:latin typeface="Garamond" panose="02020404030301010803" pitchFamily="18" charset="0"/>
                <a:ea typeface="Calibri" panose="020F0502020204030204" pitchFamily="34" charset="0"/>
                <a:cs typeface="Times New Roman" panose="02020603050405020304" pitchFamily="18" charset="0"/>
              </a:rPr>
              <a:t>habeat</a:t>
            </a:r>
            <a:r>
              <a:rPr lang="it-IT" sz="1900" dirty="0">
                <a:latin typeface="Garamond" panose="02020404030301010803" pitchFamily="18" charset="0"/>
                <a:ea typeface="Calibri" panose="020F0502020204030204" pitchFamily="34" charset="0"/>
                <a:cs typeface="Times New Roman" panose="02020603050405020304" pitchFamily="18" charset="0"/>
              </a:rPr>
              <a:t>, et </a:t>
            </a:r>
            <a:r>
              <a:rPr lang="it-IT" sz="1900" dirty="0" err="1">
                <a:latin typeface="Garamond" panose="02020404030301010803" pitchFamily="18" charset="0"/>
                <a:ea typeface="Calibri" panose="020F0502020204030204" pitchFamily="34" charset="0"/>
                <a:cs typeface="Times New Roman" panose="02020603050405020304" pitchFamily="18" charset="0"/>
              </a:rPr>
              <a:t>eatenus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i="1" dirty="0">
                <a:latin typeface="Garamond" panose="02020404030301010803" pitchFamily="18" charset="0"/>
                <a:ea typeface="Calibri" panose="020F0502020204030204" pitchFamily="34" charset="0"/>
                <a:cs typeface="Times New Roman" panose="02020603050405020304" pitchFamily="18" charset="0"/>
              </a:rPr>
              <a:t>per </a:t>
            </a:r>
            <a:r>
              <a:rPr lang="it-IT" sz="1900" i="1" dirty="0" err="1">
                <a:latin typeface="Garamond" panose="02020404030301010803" pitchFamily="18" charset="0"/>
                <a:ea typeface="Calibri" panose="020F0502020204030204" pitchFamily="34" charset="0"/>
                <a:cs typeface="Times New Roman" panose="02020603050405020304" pitchFamily="18" charset="0"/>
              </a:rPr>
              <a:t>primam</a:t>
            </a:r>
            <a:r>
              <a:rPr lang="it-IT" sz="1900" i="1" dirty="0">
                <a:latin typeface="Garamond" panose="02020404030301010803" pitchFamily="18" charset="0"/>
                <a:ea typeface="Calibri" panose="020F0502020204030204" pitchFamily="34" charset="0"/>
                <a:cs typeface="Times New Roman" panose="02020603050405020304" pitchFamily="18" charset="0"/>
              </a:rPr>
              <a:t> </a:t>
            </a:r>
            <a:r>
              <a:rPr lang="it-IT" sz="1900" i="1" dirty="0" err="1">
                <a:latin typeface="Garamond" panose="02020404030301010803" pitchFamily="18" charset="0"/>
                <a:ea typeface="Calibri" panose="020F0502020204030204" pitchFamily="34" charset="0"/>
                <a:cs typeface="Times New Roman" panose="02020603050405020304" pitchFamily="18" charset="0"/>
              </a:rPr>
              <a:t>partem</a:t>
            </a:r>
            <a:r>
              <a:rPr lang="it-IT" sz="1900" i="1" dirty="0">
                <a:latin typeface="Garamond" panose="02020404030301010803" pitchFamily="18" charset="0"/>
                <a:ea typeface="Calibri" panose="020F0502020204030204" pitchFamily="34" charset="0"/>
                <a:cs typeface="Times New Roman" panose="02020603050405020304" pitchFamily="18" charset="0"/>
              </a:rPr>
              <a:t> </a:t>
            </a:r>
            <a:r>
              <a:rPr lang="it-IT" sz="1900" i="1" dirty="0" err="1">
                <a:latin typeface="Garamond" panose="02020404030301010803" pitchFamily="18" charset="0"/>
                <a:ea typeface="Calibri" panose="020F0502020204030204" pitchFamily="34" charset="0"/>
                <a:cs typeface="Times New Roman" panose="02020603050405020304" pitchFamily="18" charset="0"/>
              </a:rPr>
              <a:t>Prop</a:t>
            </a:r>
            <a:r>
              <a:rPr lang="it-IT" sz="1900" i="1" dirty="0">
                <a:latin typeface="Garamond" panose="02020404030301010803" pitchFamily="18" charset="0"/>
                <a:ea typeface="Calibri" panose="020F0502020204030204" pitchFamily="34" charset="0"/>
                <a:cs typeface="Times New Roman" panose="02020603050405020304" pitchFamily="18" charset="0"/>
              </a:rPr>
              <a:t>. </a:t>
            </a:r>
            <a:r>
              <a:rPr lang="it-IT" sz="1900" i="1" dirty="0" err="1">
                <a:latin typeface="Garamond" panose="02020404030301010803" pitchFamily="18" charset="0"/>
                <a:ea typeface="Calibri" panose="020F0502020204030204" pitchFamily="34" charset="0"/>
                <a:cs typeface="Times New Roman" panose="02020603050405020304" pitchFamily="18" charset="0"/>
              </a:rPr>
              <a:t>hujus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efficere</a:t>
            </a:r>
            <a:r>
              <a:rPr lang="it-IT" sz="1900" dirty="0">
                <a:latin typeface="Garamond" panose="02020404030301010803" pitchFamily="18" charset="0"/>
                <a:ea typeface="Calibri" panose="020F0502020204030204" pitchFamily="34" charset="0"/>
                <a:cs typeface="Times New Roman" panose="02020603050405020304" pitchFamily="18" charset="0"/>
              </a:rPr>
              <a:t>, ne corpus </a:t>
            </a:r>
            <a:r>
              <a:rPr lang="it-IT" sz="1900" dirty="0" err="1">
                <a:latin typeface="Garamond" panose="02020404030301010803" pitchFamily="18" charset="0"/>
                <a:ea typeface="Calibri" panose="020F0502020204030204" pitchFamily="34" charset="0"/>
                <a:cs typeface="Times New Roman" panose="02020603050405020304" pitchFamily="18" charset="0"/>
              </a:rPr>
              <a:t>minus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aptum</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reddatur</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ac</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proinde</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eatenus</a:t>
            </a:r>
            <a:r>
              <a:rPr lang="it-IT" sz="1900" dirty="0">
                <a:latin typeface="Garamond" panose="02020404030301010803" pitchFamily="18" charset="0"/>
                <a:ea typeface="Calibri" panose="020F0502020204030204" pitchFamily="34" charset="0"/>
                <a:cs typeface="Times New Roman" panose="02020603050405020304" pitchFamily="18" charset="0"/>
              </a:rPr>
              <a:t> </a:t>
            </a:r>
            <a:r>
              <a:rPr lang="it-IT" sz="1900" dirty="0" err="1">
                <a:latin typeface="Garamond" panose="02020404030301010803" pitchFamily="18" charset="0"/>
                <a:ea typeface="Calibri" panose="020F0502020204030204" pitchFamily="34" charset="0"/>
                <a:cs typeface="Times New Roman" panose="02020603050405020304" pitchFamily="18" charset="0"/>
              </a:rPr>
              <a:t>erit</a:t>
            </a:r>
            <a:r>
              <a:rPr lang="it-IT" sz="1900" dirty="0">
                <a:latin typeface="Garamond" panose="02020404030301010803" pitchFamily="18" charset="0"/>
                <a:ea typeface="Calibri" panose="020F0502020204030204" pitchFamily="34" charset="0"/>
                <a:cs typeface="Times New Roman" panose="02020603050405020304" pitchFamily="18" charset="0"/>
              </a:rPr>
              <a:t> bonus. Q.E.D.</a:t>
            </a:r>
          </a:p>
          <a:p>
            <a:pPr marL="0" indent="0">
              <a:buNone/>
            </a:pPr>
            <a:endParaRPr lang="it-IT" sz="1800" dirty="0">
              <a:latin typeface="Garamond" panose="02020404030301010803" pitchFamily="18" charset="0"/>
              <a:ea typeface="Calibri" panose="020F0502020204030204" pitchFamily="34" charset="0"/>
              <a:cs typeface="Times New Roman" panose="02020603050405020304" pitchFamily="18" charset="0"/>
            </a:endParaRPr>
          </a:p>
          <a:p>
            <a:pPr marL="0" indent="0">
              <a:buNone/>
            </a:pPr>
            <a:endParaRPr lang="it-IT" sz="1800" dirty="0">
              <a:latin typeface="Garamond" panose="02020404030301010803" pitchFamily="18" charset="0"/>
              <a:ea typeface="Calibri" panose="020F0502020204030204" pitchFamily="34" charset="0"/>
              <a:cs typeface="Times New Roman" panose="02020603050405020304" pitchFamily="18" charset="0"/>
            </a:endParaRPr>
          </a:p>
          <a:p>
            <a:pPr marL="0" indent="0" algn="ctr">
              <a:buNone/>
            </a:pPr>
            <a:r>
              <a:rPr lang="it-IT" sz="1800" dirty="0">
                <a:latin typeface="Garamond" panose="02020404030301010803" pitchFamily="18" charset="0"/>
                <a:ea typeface="Calibri" panose="020F0502020204030204" pitchFamily="34" charset="0"/>
                <a:cs typeface="Times New Roman" panose="02020603050405020304" pitchFamily="18" charset="0"/>
              </a:rPr>
              <a:t>*********************************************************</a:t>
            </a:r>
          </a:p>
          <a:p>
            <a:pPr marL="0" indent="0">
              <a:buNone/>
            </a:pPr>
            <a:endParaRPr lang="it-IT" sz="1800"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just">
              <a:lnSpc>
                <a:spcPct val="117000"/>
              </a:lnSpc>
              <a:buNone/>
            </a:pPr>
            <a:r>
              <a:rPr lang="it-IT" sz="1900" dirty="0">
                <a:effectLst/>
                <a:latin typeface="Garamond" panose="02020404030301010803" pitchFamily="18" charset="0"/>
                <a:ea typeface="Calibri" panose="020F0502020204030204" pitchFamily="34" charset="0"/>
                <a:cs typeface="Times New Roman" panose="02020603050405020304" pitchFamily="18" charset="0"/>
              </a:rPr>
              <a:t>L’eccitazione è una gioia la quale, allorché si riferisce al corpo, consiste nel fatto che una o alcune sue parti, piuttosto che altre sono coinvolte (</a:t>
            </a:r>
            <a:r>
              <a:rPr lang="it-IT" sz="1900" i="1" dirty="0">
                <a:effectLst/>
                <a:latin typeface="Garamond" panose="02020404030301010803" pitchFamily="18" charset="0"/>
                <a:ea typeface="Calibri" panose="020F0502020204030204" pitchFamily="34" charset="0"/>
                <a:cs typeface="Times New Roman" panose="02020603050405020304" pitchFamily="18" charset="0"/>
              </a:rPr>
              <a:t>se ne veda la definizione nello scolio della proposizione 11 della terza parte</a:t>
            </a:r>
            <a:r>
              <a:rPr lang="it-IT" sz="1900" dirty="0">
                <a:effectLst/>
                <a:latin typeface="Garamond" panose="02020404030301010803" pitchFamily="18" charset="0"/>
                <a:ea typeface="Calibri" panose="020F0502020204030204" pitchFamily="34" charset="0"/>
                <a:cs typeface="Times New Roman" panose="02020603050405020304" pitchFamily="18" charset="0"/>
              </a:rPr>
              <a:t>), e la potenza di questo coinvolgimento può essere tanto grande da sopraffare tutte le altre azioni del corpo (</a:t>
            </a:r>
            <a:r>
              <a:rPr lang="it-IT" sz="1900" i="1" dirty="0">
                <a:effectLst/>
                <a:latin typeface="Garamond" panose="02020404030301010803" pitchFamily="18" charset="0"/>
                <a:ea typeface="Calibri" panose="020F0502020204030204" pitchFamily="34" charset="0"/>
                <a:cs typeface="Times New Roman" panose="02020603050405020304" pitchFamily="18" charset="0"/>
              </a:rPr>
              <a:t>per la proposizione 6</a:t>
            </a:r>
            <a:r>
              <a:rPr lang="it-IT" sz="1900" dirty="0">
                <a:effectLst/>
                <a:latin typeface="Garamond" panose="02020404030301010803" pitchFamily="18" charset="0"/>
                <a:ea typeface="Calibri" panose="020F0502020204030204" pitchFamily="34" charset="0"/>
                <a:cs typeface="Times New Roman" panose="02020603050405020304" pitchFamily="18" charset="0"/>
              </a:rPr>
              <a:t>), e da attaccarsi così tenacemente al corpo da renderlo incapace di essere colpito in altri modi: pertanto (</a:t>
            </a:r>
            <a:r>
              <a:rPr lang="it-IT" sz="1900" i="1" dirty="0">
                <a:effectLst/>
                <a:latin typeface="Garamond" panose="02020404030301010803" pitchFamily="18" charset="0"/>
                <a:ea typeface="Calibri" panose="020F0502020204030204" pitchFamily="34" charset="0"/>
                <a:cs typeface="Times New Roman" panose="02020603050405020304" pitchFamily="18" charset="0"/>
              </a:rPr>
              <a:t>per la proposizione 38</a:t>
            </a:r>
            <a:r>
              <a:rPr lang="it-IT" sz="1900" dirty="0">
                <a:effectLst/>
                <a:latin typeface="Garamond" panose="02020404030301010803" pitchFamily="18" charset="0"/>
                <a:ea typeface="Calibri" panose="020F0502020204030204" pitchFamily="34" charset="0"/>
                <a:cs typeface="Times New Roman" panose="02020603050405020304" pitchFamily="18" charset="0"/>
              </a:rPr>
              <a:t>) può essere cattiva. Quanto poi al dolore, che è invece una tristezza, considerato solo in sé non può essere buono (</a:t>
            </a:r>
            <a:r>
              <a:rPr lang="it-IT" sz="1900" i="1" dirty="0">
                <a:effectLst/>
                <a:latin typeface="Garamond" panose="02020404030301010803" pitchFamily="18" charset="0"/>
                <a:ea typeface="Calibri" panose="020F0502020204030204" pitchFamily="34" charset="0"/>
                <a:cs typeface="Times New Roman" panose="02020603050405020304" pitchFamily="18" charset="0"/>
              </a:rPr>
              <a:t>per la proposizione 41</a:t>
            </a:r>
            <a:r>
              <a:rPr lang="it-IT" sz="1900" dirty="0">
                <a:effectLst/>
                <a:latin typeface="Garamond" panose="02020404030301010803" pitchFamily="18" charset="0"/>
                <a:ea typeface="Calibri" panose="020F0502020204030204" pitchFamily="34" charset="0"/>
                <a:cs typeface="Times New Roman" panose="02020603050405020304" pitchFamily="18" charset="0"/>
              </a:rPr>
              <a:t>): ma siccome la sua forza e la sua crescita sono definite dalla potenza di una causa esterna confrontata con la nostra (</a:t>
            </a:r>
            <a:r>
              <a:rPr lang="it-IT" sz="1900" i="1" dirty="0">
                <a:effectLst/>
                <a:latin typeface="Garamond" panose="02020404030301010803" pitchFamily="18" charset="0"/>
                <a:ea typeface="Calibri" panose="020F0502020204030204" pitchFamily="34" charset="0"/>
                <a:cs typeface="Times New Roman" panose="02020603050405020304" pitchFamily="18" charset="0"/>
              </a:rPr>
              <a:t>per la proposizione 5</a:t>
            </a:r>
            <a:r>
              <a:rPr lang="it-IT" sz="1900" dirty="0">
                <a:effectLst/>
                <a:latin typeface="Garamond" panose="02020404030301010803" pitchFamily="18" charset="0"/>
                <a:ea typeface="Calibri" panose="020F0502020204030204" pitchFamily="34" charset="0"/>
                <a:cs typeface="Times New Roman" panose="02020603050405020304" pitchFamily="18" charset="0"/>
              </a:rPr>
              <a:t>), possiamo concepire un’infinità di gradi e di maniere delle forze di questo moto dell’animo (</a:t>
            </a:r>
            <a:r>
              <a:rPr lang="it-IT" sz="1900" i="1" dirty="0">
                <a:effectLst/>
                <a:latin typeface="Garamond" panose="02020404030301010803" pitchFamily="18" charset="0"/>
                <a:ea typeface="Calibri" panose="020F0502020204030204" pitchFamily="34" charset="0"/>
                <a:cs typeface="Times New Roman" panose="02020603050405020304" pitchFamily="18" charset="0"/>
              </a:rPr>
              <a:t>per la proposizione 3</a:t>
            </a:r>
            <a:r>
              <a:rPr lang="it-IT" sz="1900" dirty="0">
                <a:effectLst/>
                <a:latin typeface="Garamond" panose="02020404030301010803" pitchFamily="18" charset="0"/>
                <a:ea typeface="Calibri" panose="020F0502020204030204" pitchFamily="34" charset="0"/>
                <a:cs typeface="Times New Roman" panose="02020603050405020304" pitchFamily="18" charset="0"/>
              </a:rPr>
              <a:t>), e quindi concepirlo come tale da poter dominare l’eccitazione, così che non sia eccessiva, e da far sì allora (</a:t>
            </a:r>
            <a:r>
              <a:rPr lang="it-IT" sz="1900" i="1" dirty="0">
                <a:effectLst/>
                <a:latin typeface="Garamond" panose="02020404030301010803" pitchFamily="18" charset="0"/>
                <a:ea typeface="Calibri" panose="020F0502020204030204" pitchFamily="34" charset="0"/>
                <a:cs typeface="Times New Roman" panose="02020603050405020304" pitchFamily="18" charset="0"/>
              </a:rPr>
              <a:t>per la prima parte di questa proposizione</a:t>
            </a:r>
            <a:r>
              <a:rPr lang="it-IT" sz="1900" dirty="0">
                <a:effectLst/>
                <a:latin typeface="Garamond" panose="02020404030301010803" pitchFamily="18" charset="0"/>
                <a:ea typeface="Calibri" panose="020F0502020204030204" pitchFamily="34" charset="0"/>
                <a:cs typeface="Times New Roman" panose="02020603050405020304" pitchFamily="18" charset="0"/>
              </a:rPr>
              <a:t>) che il corpo non sia reso meno capace: quindi allora sarà buono. C.V.D. </a:t>
            </a:r>
          </a:p>
          <a:p>
            <a:pPr marL="0" indent="0">
              <a:buNone/>
            </a:pPr>
            <a:endParaRPr lang="it-IT" sz="1800" dirty="0">
              <a:latin typeface="Garamond" panose="02020404030301010803" pitchFamily="18" charset="0"/>
              <a:cs typeface="Times New Roman" panose="02020603050405020304" pitchFamily="18" charset="0"/>
            </a:endParaRPr>
          </a:p>
          <a:p>
            <a:pPr marL="0" indent="0" algn="r">
              <a:buNone/>
            </a:pPr>
            <a:r>
              <a:rPr lang="it-IT" sz="1500" dirty="0">
                <a:latin typeface="Garamond" panose="02020404030301010803" pitchFamily="18" charset="0"/>
                <a:cs typeface="Times New Roman" panose="02020603050405020304" pitchFamily="18" charset="0"/>
              </a:rPr>
              <a:t>(Ivi, pp. 286-287)</a:t>
            </a:r>
            <a:endParaRPr lang="it-IT" sz="1500" dirty="0"/>
          </a:p>
        </p:txBody>
      </p:sp>
    </p:spTree>
    <p:extLst>
      <p:ext uri="{BB962C8B-B14F-4D97-AF65-F5344CB8AC3E}">
        <p14:creationId xmlns:p14="http://schemas.microsoft.com/office/powerpoint/2010/main" val="2884952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1D8408E-2049-45C5-8A19-7A102265B0A7}"/>
              </a:ext>
            </a:extLst>
          </p:cNvPr>
          <p:cNvSpPr>
            <a:spLocks noGrp="1"/>
          </p:cNvSpPr>
          <p:nvPr>
            <p:ph idx="1"/>
          </p:nvPr>
        </p:nvSpPr>
        <p:spPr>
          <a:xfrm>
            <a:off x="328473" y="408373"/>
            <a:ext cx="11594237" cy="6178858"/>
          </a:xfrm>
        </p:spPr>
        <p:txBody>
          <a:bodyPr>
            <a:normAutofit lnSpcReduction="10000"/>
          </a:bodyPr>
          <a:lstStyle/>
          <a:p>
            <a:pPr marL="0" indent="0" algn="just">
              <a:lnSpc>
                <a:spcPct val="100000"/>
              </a:lnSpc>
              <a:spcAft>
                <a:spcPts val="800"/>
              </a:spcAft>
              <a:buNone/>
            </a:pPr>
            <a:r>
              <a:rPr lang="it-IT" sz="1800" dirty="0" err="1">
                <a:latin typeface="Garamond" panose="02020404030301010803" pitchFamily="18" charset="0"/>
                <a:ea typeface="Calibri" panose="020F0502020204030204" pitchFamily="34" charset="0"/>
                <a:cs typeface="Times New Roman" panose="02020603050405020304" pitchFamily="18" charset="0"/>
              </a:rPr>
              <a:t>Etiam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Pudor</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quamvis</a:t>
            </a:r>
            <a:r>
              <a:rPr lang="it-IT" sz="1800" dirty="0">
                <a:latin typeface="Garamond" panose="02020404030301010803" pitchFamily="18" charset="0"/>
                <a:ea typeface="Calibri" panose="020F0502020204030204" pitchFamily="34" charset="0"/>
                <a:cs typeface="Times New Roman" panose="02020603050405020304" pitchFamily="18" charset="0"/>
              </a:rPr>
              <a:t> non </a:t>
            </a:r>
            <a:r>
              <a:rPr lang="it-IT" sz="1800" dirty="0" err="1">
                <a:latin typeface="Garamond" panose="02020404030301010803" pitchFamily="18" charset="0"/>
                <a:ea typeface="Calibri" panose="020F0502020204030204" pitchFamily="34" charset="0"/>
                <a:cs typeface="Times New Roman" panose="02020603050405020304" pitchFamily="18" charset="0"/>
              </a:rPr>
              <a:t>sit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virtus</a:t>
            </a:r>
            <a:r>
              <a:rPr lang="it-IT" sz="1800" dirty="0">
                <a:latin typeface="Garamond" panose="02020404030301010803" pitchFamily="18" charset="0"/>
                <a:ea typeface="Calibri" panose="020F0502020204030204" pitchFamily="34" charset="0"/>
                <a:cs typeface="Times New Roman" panose="02020603050405020304" pitchFamily="18" charset="0"/>
              </a:rPr>
              <a:t>, bonus </a:t>
            </a:r>
            <a:r>
              <a:rPr lang="it-IT" sz="1800" dirty="0" err="1">
                <a:latin typeface="Garamond" panose="02020404030301010803" pitchFamily="18" charset="0"/>
                <a:ea typeface="Calibri" panose="020F0502020204030204" pitchFamily="34" charset="0"/>
                <a:cs typeface="Times New Roman" panose="02020603050405020304" pitchFamily="18" charset="0"/>
              </a:rPr>
              <a:t>tamen</a:t>
            </a:r>
            <a:r>
              <a:rPr lang="it-IT" sz="1800" dirty="0">
                <a:latin typeface="Garamond" panose="02020404030301010803" pitchFamily="18" charset="0"/>
                <a:ea typeface="Calibri" panose="020F0502020204030204" pitchFamily="34" charset="0"/>
                <a:cs typeface="Times New Roman" panose="02020603050405020304" pitchFamily="18" charset="0"/>
              </a:rPr>
              <a:t> est, </a:t>
            </a:r>
            <a:r>
              <a:rPr lang="it-IT" sz="1800" dirty="0" err="1">
                <a:latin typeface="Garamond" panose="02020404030301010803" pitchFamily="18" charset="0"/>
                <a:ea typeface="Calibri" panose="020F0502020204030204" pitchFamily="34" charset="0"/>
                <a:cs typeface="Times New Roman" panose="02020603050405020304" pitchFamily="18" charset="0"/>
              </a:rPr>
              <a:t>quatenus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indicat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homini</a:t>
            </a:r>
            <a:r>
              <a:rPr lang="it-IT" sz="1800" dirty="0">
                <a:latin typeface="Garamond" panose="02020404030301010803" pitchFamily="18" charset="0"/>
                <a:ea typeface="Calibri" panose="020F0502020204030204" pitchFamily="34" charset="0"/>
                <a:cs typeface="Times New Roman" panose="02020603050405020304" pitchFamily="18" charset="0"/>
              </a:rPr>
              <a:t>, qui Pudore </a:t>
            </a:r>
            <a:r>
              <a:rPr lang="it-IT" sz="1800" dirty="0" err="1">
                <a:latin typeface="Garamond" panose="02020404030301010803" pitchFamily="18" charset="0"/>
                <a:ea typeface="Calibri" panose="020F0502020204030204" pitchFamily="34" charset="0"/>
                <a:cs typeface="Times New Roman" panose="02020603050405020304" pitchFamily="18" charset="0"/>
              </a:rPr>
              <a:t>suffunditur</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cupiditatem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inesse</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honeste</a:t>
            </a:r>
            <a:r>
              <a:rPr lang="it-IT" sz="1800" dirty="0">
                <a:latin typeface="Garamond" panose="02020404030301010803" pitchFamily="18" charset="0"/>
                <a:ea typeface="Calibri" panose="020F0502020204030204" pitchFamily="34" charset="0"/>
                <a:cs typeface="Times New Roman" panose="02020603050405020304" pitchFamily="18" charset="0"/>
              </a:rPr>
              <a:t> vivendi, </a:t>
            </a:r>
            <a:r>
              <a:rPr lang="it-IT" sz="1800" dirty="0" err="1">
                <a:latin typeface="Garamond" panose="02020404030301010803" pitchFamily="18" charset="0"/>
                <a:ea typeface="Calibri" panose="020F0502020204030204" pitchFamily="34" charset="0"/>
                <a:cs typeface="Times New Roman" panose="02020603050405020304" pitchFamily="18" charset="0"/>
              </a:rPr>
              <a:t>sicut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dolor</a:t>
            </a:r>
            <a:r>
              <a:rPr lang="it-IT" sz="1800" dirty="0">
                <a:latin typeface="Garamond" panose="02020404030301010803" pitchFamily="18" charset="0"/>
                <a:ea typeface="Calibri" panose="020F0502020204030204" pitchFamily="34" charset="0"/>
                <a:cs typeface="Times New Roman" panose="02020603050405020304" pitchFamily="18" charset="0"/>
              </a:rPr>
              <a:t>, qui </a:t>
            </a:r>
            <a:r>
              <a:rPr lang="it-IT" sz="1800" dirty="0" err="1">
                <a:latin typeface="Garamond" panose="02020404030301010803" pitchFamily="18" charset="0"/>
                <a:ea typeface="Calibri" panose="020F0502020204030204" pitchFamily="34" charset="0"/>
                <a:cs typeface="Times New Roman" panose="02020603050405020304" pitchFamily="18" charset="0"/>
              </a:rPr>
              <a:t>eatenus</a:t>
            </a:r>
            <a:r>
              <a:rPr lang="it-IT" sz="1800" dirty="0">
                <a:latin typeface="Garamond" panose="02020404030301010803" pitchFamily="18" charset="0"/>
                <a:ea typeface="Calibri" panose="020F0502020204030204" pitchFamily="34" charset="0"/>
                <a:cs typeface="Times New Roman" panose="02020603050405020304" pitchFamily="18" charset="0"/>
              </a:rPr>
              <a:t> bonus </a:t>
            </a:r>
            <a:r>
              <a:rPr lang="it-IT" sz="1800" dirty="0" err="1">
                <a:latin typeface="Garamond" panose="02020404030301010803" pitchFamily="18" charset="0"/>
                <a:ea typeface="Calibri" panose="020F0502020204030204" pitchFamily="34" charset="0"/>
                <a:cs typeface="Times New Roman" panose="02020603050405020304" pitchFamily="18" charset="0"/>
              </a:rPr>
              <a:t>dicitur</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quatenus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indicat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partem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læsam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nondum</a:t>
            </a:r>
            <a:r>
              <a:rPr lang="it-IT" sz="1800" dirty="0">
                <a:latin typeface="Garamond" panose="02020404030301010803" pitchFamily="18" charset="0"/>
                <a:ea typeface="Calibri" panose="020F0502020204030204" pitchFamily="34" charset="0"/>
                <a:cs typeface="Times New Roman" panose="02020603050405020304" pitchFamily="18" charset="0"/>
              </a:rPr>
              <a:t> esse </a:t>
            </a:r>
            <a:r>
              <a:rPr lang="it-IT" sz="1800" dirty="0" err="1">
                <a:latin typeface="Garamond" panose="02020404030301010803" pitchFamily="18" charset="0"/>
                <a:ea typeface="Calibri" panose="020F0502020204030204" pitchFamily="34" charset="0"/>
                <a:cs typeface="Times New Roman" panose="02020603050405020304" pitchFamily="18" charset="0"/>
              </a:rPr>
              <a:t>putrefactam</a:t>
            </a:r>
            <a:r>
              <a:rPr lang="it-IT" sz="1800" dirty="0">
                <a:latin typeface="Garamond" panose="02020404030301010803" pitchFamily="18" charset="0"/>
                <a:ea typeface="Calibri" panose="020F0502020204030204" pitchFamily="34" charset="0"/>
                <a:cs typeface="Times New Roman" panose="02020603050405020304" pitchFamily="18" charset="0"/>
              </a:rPr>
              <a:t>; quare, </a:t>
            </a:r>
            <a:r>
              <a:rPr lang="it-IT" sz="1800" dirty="0" err="1">
                <a:latin typeface="Garamond" panose="02020404030301010803" pitchFamily="18" charset="0"/>
                <a:ea typeface="Calibri" panose="020F0502020204030204" pitchFamily="34" charset="0"/>
                <a:cs typeface="Times New Roman" panose="02020603050405020304" pitchFamily="18" charset="0"/>
              </a:rPr>
              <a:t>quamvis</a:t>
            </a:r>
            <a:r>
              <a:rPr lang="it-IT" sz="1800" dirty="0">
                <a:latin typeface="Garamond" panose="02020404030301010803" pitchFamily="18" charset="0"/>
                <a:ea typeface="Calibri" panose="020F0502020204030204" pitchFamily="34" charset="0"/>
                <a:cs typeface="Times New Roman" panose="02020603050405020304" pitchFamily="18" charset="0"/>
              </a:rPr>
              <a:t> homo, </a:t>
            </a:r>
            <a:r>
              <a:rPr lang="it-IT" sz="1800" dirty="0" err="1">
                <a:latin typeface="Garamond" panose="02020404030301010803" pitchFamily="18" charset="0"/>
                <a:ea typeface="Calibri" panose="020F0502020204030204" pitchFamily="34" charset="0"/>
                <a:cs typeface="Times New Roman" panose="02020603050405020304" pitchFamily="18" charset="0"/>
              </a:rPr>
              <a:t>quem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facti</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alicujus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pudet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revera</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sit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tristis</a:t>
            </a:r>
            <a:r>
              <a:rPr lang="it-IT" sz="1800" dirty="0">
                <a:latin typeface="Garamond" panose="02020404030301010803" pitchFamily="18" charset="0"/>
                <a:ea typeface="Calibri" panose="020F0502020204030204" pitchFamily="34" charset="0"/>
                <a:cs typeface="Times New Roman" panose="02020603050405020304" pitchFamily="18" charset="0"/>
              </a:rPr>
              <a:t>, est </a:t>
            </a:r>
            <a:r>
              <a:rPr lang="it-IT" sz="1800" dirty="0" err="1">
                <a:latin typeface="Garamond" panose="02020404030301010803" pitchFamily="18" charset="0"/>
                <a:ea typeface="Calibri" panose="020F0502020204030204" pitchFamily="34" charset="0"/>
                <a:cs typeface="Times New Roman" panose="02020603050405020304" pitchFamily="18" charset="0"/>
              </a:rPr>
              <a:t>tamen</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perfectior</a:t>
            </a:r>
            <a:r>
              <a:rPr lang="it-IT" sz="1800" dirty="0">
                <a:latin typeface="Garamond" panose="02020404030301010803" pitchFamily="18" charset="0"/>
                <a:ea typeface="Calibri" panose="020F0502020204030204" pitchFamily="34" charset="0"/>
                <a:cs typeface="Times New Roman" panose="02020603050405020304" pitchFamily="18" charset="0"/>
              </a:rPr>
              <a:t> impudenti, qui </a:t>
            </a:r>
            <a:r>
              <a:rPr lang="it-IT" sz="1800" dirty="0" err="1">
                <a:latin typeface="Garamond" panose="02020404030301010803" pitchFamily="18" charset="0"/>
                <a:ea typeface="Calibri" panose="020F0502020204030204" pitchFamily="34" charset="0"/>
                <a:cs typeface="Times New Roman" panose="02020603050405020304" pitchFamily="18" charset="0"/>
              </a:rPr>
              <a:t>nullam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habet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honeste</a:t>
            </a:r>
            <a:r>
              <a:rPr lang="it-IT" sz="1800" dirty="0">
                <a:latin typeface="Garamond" panose="02020404030301010803" pitchFamily="18" charset="0"/>
                <a:ea typeface="Calibri" panose="020F0502020204030204" pitchFamily="34" charset="0"/>
                <a:cs typeface="Times New Roman" panose="02020603050405020304" pitchFamily="18" charset="0"/>
              </a:rPr>
              <a:t> vivendi </a:t>
            </a:r>
            <a:r>
              <a:rPr lang="it-IT" sz="1800" dirty="0" err="1">
                <a:latin typeface="Garamond" panose="02020404030301010803" pitchFamily="18" charset="0"/>
                <a:ea typeface="Calibri" panose="020F0502020204030204" pitchFamily="34" charset="0"/>
                <a:cs typeface="Times New Roman" panose="02020603050405020304" pitchFamily="18" charset="0"/>
              </a:rPr>
              <a:t>cupiditatem</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Atque</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hæc</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sunt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quæ</a:t>
            </a:r>
            <a:r>
              <a:rPr lang="it-IT" sz="1800" dirty="0">
                <a:latin typeface="Garamond" panose="02020404030301010803" pitchFamily="18" charset="0"/>
                <a:ea typeface="Calibri" panose="020F0502020204030204" pitchFamily="34" charset="0"/>
                <a:cs typeface="Times New Roman" panose="02020603050405020304" pitchFamily="18" charset="0"/>
              </a:rPr>
              <a:t> de </a:t>
            </a:r>
            <a:r>
              <a:rPr lang="it-IT" sz="1800" dirty="0" err="1">
                <a:latin typeface="Garamond" panose="02020404030301010803" pitchFamily="18" charset="0"/>
                <a:ea typeface="Calibri" panose="020F0502020204030204" pitchFamily="34" charset="0"/>
                <a:cs typeface="Times New Roman" panose="02020603050405020304" pitchFamily="18" charset="0"/>
              </a:rPr>
              <a:t>affectibus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Lætitiæ</a:t>
            </a:r>
            <a:r>
              <a:rPr lang="it-IT" sz="1800" dirty="0">
                <a:latin typeface="Garamond" panose="02020404030301010803" pitchFamily="18" charset="0"/>
                <a:ea typeface="Calibri" panose="020F0502020204030204" pitchFamily="34" charset="0"/>
                <a:cs typeface="Times New Roman" panose="02020603050405020304" pitchFamily="18" charset="0"/>
              </a:rPr>
              <a:t>, et </a:t>
            </a:r>
            <a:r>
              <a:rPr lang="it-IT" sz="1800" dirty="0" err="1">
                <a:latin typeface="Garamond" panose="02020404030301010803" pitchFamily="18" charset="0"/>
                <a:ea typeface="Calibri" panose="020F0502020204030204" pitchFamily="34" charset="0"/>
                <a:cs typeface="Times New Roman" panose="02020603050405020304" pitchFamily="18" charset="0"/>
              </a:rPr>
              <a:t>Tristitiæ</a:t>
            </a:r>
            <a:r>
              <a:rPr lang="it-IT" sz="1800" dirty="0">
                <a:latin typeface="Garamond" panose="02020404030301010803" pitchFamily="18" charset="0"/>
                <a:ea typeface="Calibri" panose="020F0502020204030204" pitchFamily="34" charset="0"/>
                <a:cs typeface="Times New Roman" panose="02020603050405020304" pitchFamily="18" charset="0"/>
              </a:rPr>
              <a:t> notare </a:t>
            </a:r>
            <a:r>
              <a:rPr lang="it-IT" sz="1800" dirty="0" err="1">
                <a:latin typeface="Garamond" panose="02020404030301010803" pitchFamily="18" charset="0"/>
                <a:ea typeface="Calibri" panose="020F0502020204030204" pitchFamily="34" charset="0"/>
                <a:cs typeface="Times New Roman" panose="02020603050405020304" pitchFamily="18" charset="0"/>
              </a:rPr>
              <a:t>susceperam</a:t>
            </a:r>
            <a:r>
              <a:rPr lang="it-IT" sz="1800" dirty="0">
                <a:latin typeface="Garamond" panose="02020404030301010803" pitchFamily="18" charset="0"/>
                <a:ea typeface="Calibri" panose="020F0502020204030204" pitchFamily="34" charset="0"/>
                <a:cs typeface="Times New Roman" panose="02020603050405020304" pitchFamily="18" charset="0"/>
              </a:rPr>
              <a:t>. Ad </a:t>
            </a:r>
            <a:r>
              <a:rPr lang="it-IT" sz="1800" dirty="0" err="1">
                <a:latin typeface="Garamond" panose="02020404030301010803" pitchFamily="18" charset="0"/>
                <a:ea typeface="Calibri" panose="020F0502020204030204" pitchFamily="34" charset="0"/>
                <a:cs typeface="Times New Roman" panose="02020603050405020304" pitchFamily="18" charset="0"/>
              </a:rPr>
              <a:t>cupiditates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quod</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attinet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hæ</a:t>
            </a:r>
            <a:r>
              <a:rPr lang="it-IT" sz="1800" dirty="0">
                <a:latin typeface="Garamond" panose="02020404030301010803" pitchFamily="18" charset="0"/>
                <a:ea typeface="Calibri" panose="020F0502020204030204" pitchFamily="34" charset="0"/>
                <a:cs typeface="Times New Roman" panose="02020603050405020304" pitchFamily="18" charset="0"/>
              </a:rPr>
              <a:t> sane </a:t>
            </a:r>
            <a:r>
              <a:rPr lang="it-IT" sz="1800" dirty="0" err="1">
                <a:latin typeface="Garamond" panose="02020404030301010803" pitchFamily="18" charset="0"/>
                <a:ea typeface="Calibri" panose="020F0502020204030204" pitchFamily="34" charset="0"/>
                <a:cs typeface="Times New Roman" panose="02020603050405020304" pitchFamily="18" charset="0"/>
              </a:rPr>
              <a:t>bonæ</a:t>
            </a:r>
            <a:r>
              <a:rPr lang="it-IT" sz="1800" dirty="0">
                <a:latin typeface="Garamond" panose="02020404030301010803" pitchFamily="18" charset="0"/>
                <a:ea typeface="Calibri" panose="020F0502020204030204" pitchFamily="34" charset="0"/>
                <a:cs typeface="Times New Roman" panose="02020603050405020304" pitchFamily="18" charset="0"/>
              </a:rPr>
              <a:t>, aut </a:t>
            </a:r>
            <a:r>
              <a:rPr lang="it-IT" sz="1800" dirty="0" err="1">
                <a:latin typeface="Garamond" panose="02020404030301010803" pitchFamily="18" charset="0"/>
                <a:ea typeface="Calibri" panose="020F0502020204030204" pitchFamily="34" charset="0"/>
                <a:cs typeface="Times New Roman" panose="02020603050405020304" pitchFamily="18" charset="0"/>
              </a:rPr>
              <a:t>malæ</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sunt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quatenus</a:t>
            </a:r>
            <a:r>
              <a:rPr lang="it-IT" sz="1800" dirty="0">
                <a:latin typeface="Garamond" panose="02020404030301010803" pitchFamily="18" charset="0"/>
                <a:ea typeface="Calibri" panose="020F0502020204030204" pitchFamily="34" charset="0"/>
                <a:cs typeface="Times New Roman" panose="02020603050405020304" pitchFamily="18" charset="0"/>
              </a:rPr>
              <a:t> ex bonis, aut </a:t>
            </a:r>
            <a:r>
              <a:rPr lang="it-IT" sz="1800" dirty="0" err="1">
                <a:latin typeface="Garamond" panose="02020404030301010803" pitchFamily="18" charset="0"/>
                <a:ea typeface="Calibri" panose="020F0502020204030204" pitchFamily="34" charset="0"/>
                <a:cs typeface="Times New Roman" panose="02020603050405020304" pitchFamily="18" charset="0"/>
              </a:rPr>
              <a:t>malis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affectibus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oriuntur</a:t>
            </a:r>
            <a:r>
              <a:rPr lang="it-IT" sz="1800" dirty="0">
                <a:latin typeface="Garamond" panose="02020404030301010803" pitchFamily="18" charset="0"/>
                <a:ea typeface="Calibri" panose="020F0502020204030204" pitchFamily="34" charset="0"/>
                <a:cs typeface="Times New Roman" panose="02020603050405020304" pitchFamily="18" charset="0"/>
              </a:rPr>
              <a:t>. Sed omnes </a:t>
            </a:r>
            <a:r>
              <a:rPr lang="it-IT" sz="1800" dirty="0" err="1">
                <a:latin typeface="Garamond" panose="02020404030301010803" pitchFamily="18" charset="0"/>
                <a:ea typeface="Calibri" panose="020F0502020204030204" pitchFamily="34" charset="0"/>
                <a:cs typeface="Times New Roman" panose="02020603050405020304" pitchFamily="18" charset="0"/>
              </a:rPr>
              <a:t>revera</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quatenus</a:t>
            </a:r>
            <a:r>
              <a:rPr lang="it-IT" sz="1800" dirty="0">
                <a:latin typeface="Garamond" panose="02020404030301010803" pitchFamily="18" charset="0"/>
                <a:ea typeface="Calibri" panose="020F0502020204030204" pitchFamily="34" charset="0"/>
                <a:cs typeface="Times New Roman" panose="02020603050405020304" pitchFamily="18" charset="0"/>
              </a:rPr>
              <a:t> ex </a:t>
            </a:r>
            <a:r>
              <a:rPr lang="it-IT" sz="1800" dirty="0" err="1">
                <a:latin typeface="Garamond" panose="02020404030301010803" pitchFamily="18" charset="0"/>
                <a:ea typeface="Calibri" panose="020F0502020204030204" pitchFamily="34" charset="0"/>
                <a:cs typeface="Times New Roman" panose="02020603050405020304" pitchFamily="18" charset="0"/>
              </a:rPr>
              <a:t>affectibus</a:t>
            </a:r>
            <a:r>
              <a:rPr lang="it-IT" sz="1800" dirty="0">
                <a:latin typeface="Garamond" panose="02020404030301010803" pitchFamily="18" charset="0"/>
                <a:ea typeface="Calibri" panose="020F0502020204030204" pitchFamily="34" charset="0"/>
                <a:cs typeface="Times New Roman" panose="02020603050405020304" pitchFamily="18" charset="0"/>
              </a:rPr>
              <a:t>, qui </a:t>
            </a:r>
            <a:r>
              <a:rPr lang="it-IT" sz="1800" dirty="0" err="1">
                <a:latin typeface="Garamond" panose="02020404030301010803" pitchFamily="18" charset="0"/>
                <a:ea typeface="Calibri" panose="020F0502020204030204" pitchFamily="34" charset="0"/>
                <a:cs typeface="Times New Roman" panose="02020603050405020304" pitchFamily="18" charset="0"/>
              </a:rPr>
              <a:t>passiones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sunt</a:t>
            </a:r>
            <a:r>
              <a:rPr lang="it-IT" sz="1800" dirty="0">
                <a:latin typeface="Garamond" panose="02020404030301010803" pitchFamily="18" charset="0"/>
                <a:ea typeface="Calibri" panose="020F0502020204030204" pitchFamily="34" charset="0"/>
                <a:cs typeface="Times New Roman" panose="02020603050405020304" pitchFamily="18" charset="0"/>
              </a:rPr>
              <a:t>, in </a:t>
            </a:r>
            <a:r>
              <a:rPr lang="it-IT" sz="1800" dirty="0" err="1">
                <a:latin typeface="Garamond" panose="02020404030301010803" pitchFamily="18" charset="0"/>
                <a:ea typeface="Calibri" panose="020F0502020204030204" pitchFamily="34" charset="0"/>
                <a:cs typeface="Times New Roman" panose="02020603050405020304" pitchFamily="18" charset="0"/>
              </a:rPr>
              <a:t>nobis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ingenerantur</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cæcæ</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sunt</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i="1" dirty="0">
                <a:latin typeface="Garamond" panose="02020404030301010803" pitchFamily="18" charset="0"/>
                <a:ea typeface="Calibri" panose="020F0502020204030204" pitchFamily="34" charset="0"/>
                <a:cs typeface="Times New Roman" panose="02020603050405020304" pitchFamily="18" charset="0"/>
              </a:rPr>
              <a:t>ut facile </a:t>
            </a:r>
            <a:r>
              <a:rPr lang="it-IT" sz="1800" i="1" dirty="0" err="1">
                <a:latin typeface="Garamond" panose="02020404030301010803" pitchFamily="18" charset="0"/>
                <a:ea typeface="Calibri" panose="020F0502020204030204" pitchFamily="34" charset="0"/>
                <a:cs typeface="Times New Roman" panose="02020603050405020304" pitchFamily="18" charset="0"/>
              </a:rPr>
              <a:t>colligitur</a:t>
            </a:r>
            <a:r>
              <a:rPr lang="it-IT" sz="1800" i="1" dirty="0">
                <a:latin typeface="Garamond" panose="02020404030301010803" pitchFamily="18" charset="0"/>
                <a:ea typeface="Calibri" panose="020F0502020204030204" pitchFamily="34" charset="0"/>
                <a:cs typeface="Times New Roman" panose="02020603050405020304" pitchFamily="18" charset="0"/>
              </a:rPr>
              <a:t> ex </a:t>
            </a:r>
            <a:r>
              <a:rPr lang="it-IT" sz="1800" i="1" dirty="0" err="1">
                <a:latin typeface="Garamond" panose="02020404030301010803" pitchFamily="18" charset="0"/>
                <a:ea typeface="Calibri" panose="020F0502020204030204" pitchFamily="34" charset="0"/>
                <a:cs typeface="Times New Roman" panose="02020603050405020304" pitchFamily="18" charset="0"/>
              </a:rPr>
              <a:t>iis</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quæ</a:t>
            </a:r>
            <a:r>
              <a:rPr lang="it-IT" sz="1800" i="1" dirty="0">
                <a:latin typeface="Garamond" panose="02020404030301010803" pitchFamily="18" charset="0"/>
                <a:ea typeface="Calibri" panose="020F0502020204030204" pitchFamily="34" charset="0"/>
                <a:cs typeface="Times New Roman" panose="02020603050405020304" pitchFamily="18" charset="0"/>
              </a:rPr>
              <a:t> in </a:t>
            </a:r>
            <a:r>
              <a:rPr lang="it-IT" sz="1800" i="1" dirty="0" err="1">
                <a:latin typeface="Garamond" panose="02020404030301010803" pitchFamily="18" charset="0"/>
                <a:ea typeface="Calibri" panose="020F0502020204030204" pitchFamily="34" charset="0"/>
                <a:cs typeface="Times New Roman" panose="02020603050405020304" pitchFamily="18" charset="0"/>
              </a:rPr>
              <a:t>Schol</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Prop</a:t>
            </a:r>
            <a:r>
              <a:rPr lang="it-IT" sz="1800" i="1" dirty="0">
                <a:latin typeface="Garamond" panose="02020404030301010803" pitchFamily="18" charset="0"/>
                <a:ea typeface="Calibri" panose="020F0502020204030204" pitchFamily="34" charset="0"/>
                <a:cs typeface="Times New Roman" panose="02020603050405020304" pitchFamily="18" charset="0"/>
              </a:rPr>
              <a:t>. 44 </a:t>
            </a:r>
            <a:r>
              <a:rPr lang="it-IT" sz="1800" i="1" dirty="0" err="1">
                <a:latin typeface="Garamond" panose="02020404030301010803" pitchFamily="18" charset="0"/>
                <a:ea typeface="Calibri" panose="020F0502020204030204" pitchFamily="34" charset="0"/>
                <a:cs typeface="Times New Roman" panose="02020603050405020304" pitchFamily="18" charset="0"/>
              </a:rPr>
              <a:t>hujus</a:t>
            </a:r>
            <a:r>
              <a:rPr lang="it-IT" sz="1800" i="1" dirty="0">
                <a:latin typeface="Garamond" panose="02020404030301010803" pitchFamily="18" charset="0"/>
                <a:ea typeface="Calibri" panose="020F0502020204030204" pitchFamily="34" charset="0"/>
                <a:cs typeface="Times New Roman" panose="02020603050405020304" pitchFamily="18" charset="0"/>
              </a:rPr>
              <a:t> </a:t>
            </a:r>
            <a:r>
              <a:rPr lang="it-IT" sz="1800" i="1" dirty="0" err="1">
                <a:latin typeface="Garamond" panose="02020404030301010803" pitchFamily="18" charset="0"/>
                <a:ea typeface="Calibri" panose="020F0502020204030204" pitchFamily="34" charset="0"/>
                <a:cs typeface="Times New Roman" panose="02020603050405020304" pitchFamily="18" charset="0"/>
              </a:rPr>
              <a:t>diximus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nec</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ullius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usus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essent</a:t>
            </a:r>
            <a:r>
              <a:rPr lang="it-IT" sz="1800" dirty="0">
                <a:latin typeface="Garamond" panose="02020404030301010803" pitchFamily="18" charset="0"/>
                <a:ea typeface="Calibri" panose="020F0502020204030204" pitchFamily="34" charset="0"/>
                <a:cs typeface="Times New Roman" panose="02020603050405020304" pitchFamily="18" charset="0"/>
              </a:rPr>
              <a:t>, si </a:t>
            </a:r>
            <a:r>
              <a:rPr lang="it-IT" sz="1800" dirty="0" err="1">
                <a:latin typeface="Garamond" panose="02020404030301010803" pitchFamily="18" charset="0"/>
                <a:ea typeface="Calibri" panose="020F0502020204030204" pitchFamily="34" charset="0"/>
                <a:cs typeface="Times New Roman" panose="02020603050405020304" pitchFamily="18" charset="0"/>
              </a:rPr>
              <a:t>homines</a:t>
            </a:r>
            <a:r>
              <a:rPr lang="it-IT" sz="1800" dirty="0">
                <a:latin typeface="Garamond" panose="02020404030301010803" pitchFamily="18" charset="0"/>
                <a:ea typeface="Calibri" panose="020F0502020204030204" pitchFamily="34" charset="0"/>
                <a:cs typeface="Times New Roman" panose="02020603050405020304" pitchFamily="18" charset="0"/>
              </a:rPr>
              <a:t> facile duci </a:t>
            </a:r>
            <a:r>
              <a:rPr lang="it-IT" sz="1800" dirty="0" err="1">
                <a:latin typeface="Garamond" panose="02020404030301010803" pitchFamily="18" charset="0"/>
                <a:ea typeface="Calibri" panose="020F0502020204030204" pitchFamily="34" charset="0"/>
                <a:cs typeface="Times New Roman" panose="02020603050405020304" pitchFamily="18" charset="0"/>
              </a:rPr>
              <a:t>possent</a:t>
            </a:r>
            <a:r>
              <a:rPr lang="it-IT" sz="1800" dirty="0">
                <a:latin typeface="Garamond" panose="02020404030301010803" pitchFamily="18" charset="0"/>
                <a:ea typeface="Calibri" panose="020F0502020204030204" pitchFamily="34" charset="0"/>
                <a:cs typeface="Times New Roman" panose="02020603050405020304" pitchFamily="18" charset="0"/>
              </a:rPr>
              <a:t>, ut ex solo </a:t>
            </a:r>
            <a:r>
              <a:rPr lang="it-IT" sz="1800" dirty="0" err="1">
                <a:latin typeface="Garamond" panose="02020404030301010803" pitchFamily="18" charset="0"/>
                <a:ea typeface="Calibri" panose="020F0502020204030204" pitchFamily="34" charset="0"/>
                <a:cs typeface="Times New Roman" panose="02020603050405020304" pitchFamily="18" charset="0"/>
              </a:rPr>
              <a:t>rationis</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dictamine</a:t>
            </a:r>
            <a:r>
              <a:rPr lang="it-IT" sz="1800" dirty="0">
                <a:latin typeface="Garamond" panose="02020404030301010803" pitchFamily="18" charset="0"/>
                <a:ea typeface="Calibri" panose="020F0502020204030204" pitchFamily="34" charset="0"/>
                <a:cs typeface="Times New Roman" panose="02020603050405020304" pitchFamily="18" charset="0"/>
              </a:rPr>
              <a:t> </a:t>
            </a:r>
            <a:r>
              <a:rPr lang="it-IT" sz="1800" dirty="0" err="1">
                <a:latin typeface="Garamond" panose="02020404030301010803" pitchFamily="18" charset="0"/>
                <a:ea typeface="Calibri" panose="020F0502020204030204" pitchFamily="34" charset="0"/>
                <a:cs typeface="Times New Roman" panose="02020603050405020304" pitchFamily="18" charset="0"/>
              </a:rPr>
              <a:t>viverent</a:t>
            </a:r>
            <a:r>
              <a:rPr lang="it-IT" sz="1800" dirty="0">
                <a:latin typeface="Garamond" panose="02020404030301010803" pitchFamily="18" charset="0"/>
                <a:ea typeface="Calibri" panose="020F0502020204030204" pitchFamily="34" charset="0"/>
                <a:cs typeface="Times New Roman" panose="02020603050405020304" pitchFamily="18" charset="0"/>
              </a:rPr>
              <a:t>.</a:t>
            </a:r>
          </a:p>
          <a:p>
            <a:pPr marL="0" indent="0" algn="just">
              <a:lnSpc>
                <a:spcPct val="100000"/>
              </a:lnSpc>
              <a:spcAft>
                <a:spcPts val="800"/>
              </a:spcAft>
              <a:buNone/>
            </a:pPr>
            <a:endParaRPr lang="it-IT" sz="1800"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ctr">
              <a:lnSpc>
                <a:spcPct val="100000"/>
              </a:lnSpc>
              <a:spcAft>
                <a:spcPts val="800"/>
              </a:spcAft>
              <a:buNone/>
            </a:pPr>
            <a:r>
              <a:rPr lang="it-IT" sz="1800" dirty="0">
                <a:latin typeface="Garamond" panose="02020404030301010803" pitchFamily="18" charset="0"/>
                <a:ea typeface="Calibri" panose="020F0502020204030204" pitchFamily="34" charset="0"/>
                <a:cs typeface="Times New Roman" panose="02020603050405020304" pitchFamily="18" charset="0"/>
              </a:rPr>
              <a:t>******************************************************************</a:t>
            </a:r>
          </a:p>
          <a:p>
            <a:pPr marL="0" indent="0" algn="just">
              <a:lnSpc>
                <a:spcPct val="100000"/>
              </a:lnSpc>
              <a:spcAft>
                <a:spcPts val="800"/>
              </a:spcAft>
              <a:buNone/>
            </a:pPr>
            <a:endParaRPr lang="it-IT" sz="1800"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just">
              <a:lnSpc>
                <a:spcPct val="100000"/>
              </a:lnSpc>
              <a:spcAft>
                <a:spcPts val="800"/>
              </a:spcAft>
              <a:buNone/>
            </a:pPr>
            <a:r>
              <a:rPr lang="it-IT" sz="1800" dirty="0">
                <a:effectLst/>
                <a:latin typeface="Garamond" panose="02020404030301010803" pitchFamily="18" charset="0"/>
                <a:ea typeface="Calibri" panose="020F0502020204030204" pitchFamily="34" charset="0"/>
                <a:cs typeface="Times New Roman" panose="02020603050405020304" pitchFamily="18" charset="0"/>
              </a:rPr>
              <a:t>«Anche la vergogna, sebbene non sia una virtù, è tuttavia buona in quanto è indice, nell’uomo che sprofonda nella vergogna, di un desiderio di vivere onestamente, alla stessa stregua del dolore, che vien detto buono in quanto indica che la parte ferita non è ancora putrefatta; perciò, sebbene l’uomo che si vergogna di qualche azione sia di fatto triste, è tuttavia più perfetto dello spudorato, che non ha alcun desiderio di vivere onestamente. E queste sono le osservazioni che mi ero proposto di fare circa i moti della gioia e della tristezza. Per quanto riguarda i desideri, questi sono buoni o cattivi a seconda che nascano da moti dell’animo buoni o cattivi. Ma in verità, allorché sono generati in noi da moti dell’animo che sono passioni, sono tutti ciechi (</a:t>
            </a:r>
            <a:r>
              <a:rPr lang="it-IT" sz="1800" i="1" dirty="0">
                <a:effectLst/>
                <a:latin typeface="Garamond" panose="02020404030301010803" pitchFamily="18" charset="0"/>
                <a:ea typeface="Calibri" panose="020F0502020204030204" pitchFamily="34" charset="0"/>
                <a:cs typeface="Times New Roman" panose="02020603050405020304" pitchFamily="18" charset="0"/>
              </a:rPr>
              <a:t>come si desume facilmente da ciò che abbiamo detto nello scolio della proposizione 44</a:t>
            </a:r>
            <a:r>
              <a:rPr lang="it-IT" sz="1800" dirty="0">
                <a:effectLst/>
                <a:latin typeface="Garamond" panose="02020404030301010803" pitchFamily="18" charset="0"/>
                <a:ea typeface="Calibri" panose="020F0502020204030204" pitchFamily="34" charset="0"/>
                <a:cs typeface="Times New Roman" panose="02020603050405020304" pitchFamily="18" charset="0"/>
              </a:rPr>
              <a:t>), e non servirebbero a nulla se gli uomini potessero facilmente essere indotti a vivere secondo i soli dettami della ragione».</a:t>
            </a:r>
          </a:p>
          <a:p>
            <a:pPr marL="0" indent="0" algn="r">
              <a:lnSpc>
                <a:spcPct val="100000"/>
              </a:lnSpc>
              <a:spcAft>
                <a:spcPts val="800"/>
              </a:spcAft>
              <a:buNone/>
            </a:pPr>
            <a:r>
              <a:rPr lang="it-IT" sz="1400" dirty="0">
                <a:latin typeface="Garamond" panose="02020404030301010803" pitchFamily="18" charset="0"/>
                <a:ea typeface="Calibri" panose="020F0502020204030204" pitchFamily="34" charset="0"/>
                <a:cs typeface="Times New Roman" panose="02020603050405020304" pitchFamily="18" charset="0"/>
              </a:rPr>
              <a:t>(Ivi, pp. 300-303)</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6940589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1702</Words>
  <Application>Microsoft Office PowerPoint</Application>
  <PresentationFormat>Widescreen</PresentationFormat>
  <Paragraphs>40</Paragraphs>
  <Slides>6</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6</vt:i4>
      </vt:variant>
    </vt:vector>
  </HeadingPairs>
  <TitlesOfParts>
    <vt:vector size="11" baseType="lpstr">
      <vt:lpstr>Arial</vt:lpstr>
      <vt:lpstr>Calibri</vt:lpstr>
      <vt:lpstr>Calibri Light</vt:lpstr>
      <vt:lpstr>Garamond</vt:lpstr>
      <vt:lpstr>Tema di Office</vt:lpstr>
      <vt:lpstr>Dolor e dinamicità degli affetti nell’Etica di Spinoza</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Dolor e dinamicità degli affetti nell’Etica di Spinoza</dc:title>
  <dc:creator>Alessio Lembo</dc:creator>
  <cp:lastModifiedBy>Alessio Lembo</cp:lastModifiedBy>
  <cp:revision>4</cp:revision>
  <dcterms:created xsi:type="dcterms:W3CDTF">2021-11-22T13:11:36Z</dcterms:created>
  <dcterms:modified xsi:type="dcterms:W3CDTF">2021-11-22T18:25:53Z</dcterms:modified>
</cp:coreProperties>
</file>